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478" r:id="rId2"/>
    <p:sldId id="481" r:id="rId3"/>
    <p:sldId id="324" r:id="rId4"/>
    <p:sldId id="473" r:id="rId5"/>
    <p:sldId id="462" r:id="rId6"/>
    <p:sldId id="316" r:id="rId7"/>
    <p:sldId id="322" r:id="rId8"/>
    <p:sldId id="333" r:id="rId9"/>
    <p:sldId id="457" r:id="rId10"/>
    <p:sldId id="323" r:id="rId11"/>
    <p:sldId id="461" r:id="rId12"/>
    <p:sldId id="482" r:id="rId13"/>
    <p:sldId id="483" r:id="rId14"/>
    <p:sldId id="464" r:id="rId15"/>
    <p:sldId id="484" r:id="rId16"/>
    <p:sldId id="472" r:id="rId17"/>
    <p:sldId id="458" r:id="rId18"/>
    <p:sldId id="260" r:id="rId19"/>
    <p:sldId id="443" r:id="rId20"/>
    <p:sldId id="331" r:id="rId21"/>
    <p:sldId id="332" r:id="rId22"/>
    <p:sldId id="297" r:id="rId23"/>
    <p:sldId id="258" r:id="rId24"/>
    <p:sldId id="301" r:id="rId25"/>
    <p:sldId id="463" r:id="rId26"/>
    <p:sldId id="29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1" autoAdjust="0"/>
    <p:restoredTop sz="96259" autoAdjust="0"/>
  </p:normalViewPr>
  <p:slideViewPr>
    <p:cSldViewPr snapToGrid="0">
      <p:cViewPr varScale="1">
        <p:scale>
          <a:sx n="123" d="100"/>
          <a:sy n="123" d="100"/>
        </p:scale>
        <p:origin x="40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EB922-D209-4F51-8B26-C7EAC15D384B}" type="datetimeFigureOut">
              <a:rPr lang="en-US" smtClean="0"/>
              <a:t>4/5/24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F6E53-3759-4B5F-8AF3-F309AABB6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46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4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more time one by one and slow </a:t>
            </a:r>
          </a:p>
          <a:p>
            <a:r>
              <a:rPr lang="en-US" dirty="0"/>
              <a:t>Younger group infected have higher variation, why younger infected population…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0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513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Include another stratified analyses by age</a:t>
            </a:r>
          </a:p>
          <a:p>
            <a:r>
              <a:rPr lang="en-US" dirty="0" err="1"/>
              <a:t>Longre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7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 this as survival curves…? Between hybrid vs </a:t>
            </a:r>
            <a:r>
              <a:rPr lang="en-US" dirty="0" err="1"/>
              <a:t>vaccined</a:t>
            </a:r>
            <a:r>
              <a:rPr lang="en-US" dirty="0"/>
              <a:t> induced group or age groups? Underlying </a:t>
            </a:r>
            <a:r>
              <a:rPr lang="en-US" dirty="0" err="1"/>
              <a:t>diseaess</a:t>
            </a:r>
            <a:r>
              <a:rPr lang="en-US" dirty="0"/>
              <a:t>?</a:t>
            </a:r>
          </a:p>
          <a:p>
            <a:r>
              <a:rPr lang="en-US" dirty="0"/>
              <a:t>OR by hybrid or not, age, S ab level , time since last </a:t>
            </a:r>
            <a:r>
              <a:rPr lang="en-US" dirty="0" err="1"/>
              <a:t>immu</a:t>
            </a:r>
            <a:r>
              <a:rPr lang="en-US" dirty="0"/>
              <a:t>, underlying diseases, region??– draw this as forest plot?</a:t>
            </a:r>
          </a:p>
          <a:p>
            <a:endParaRPr lang="en-US" dirty="0"/>
          </a:p>
          <a:p>
            <a:r>
              <a:rPr lang="ko-KR" altLang="en-US" dirty="0"/>
              <a:t>새로운 안경을 끼게 해준 연구</a:t>
            </a:r>
            <a:r>
              <a:rPr lang="en-US" altLang="ko-KR" dirty="0"/>
              <a:t>, </a:t>
            </a:r>
            <a:r>
              <a:rPr lang="ko-KR" altLang="en-US" dirty="0"/>
              <a:t>발견</a:t>
            </a:r>
            <a:r>
              <a:rPr lang="en-US" altLang="ko-KR" dirty="0"/>
              <a:t>, </a:t>
            </a:r>
            <a:r>
              <a:rPr lang="ko-KR" altLang="en-US" dirty="0"/>
              <a:t>스터디</a:t>
            </a:r>
            <a:r>
              <a:rPr lang="en-US" altLang="ko-KR" dirty="0"/>
              <a:t>, </a:t>
            </a:r>
            <a:r>
              <a:rPr lang="ko-KR" altLang="en-US"/>
              <a:t>수업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36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6E53-3759-4B5F-8AF3-F309AABB646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59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D5403-78B8-DB1D-B238-6EC6455BF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1C145D-3C70-FE4A-8E85-212AEC791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292FA-8F19-28B2-6FE4-36E6C38EB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B689F-4088-F60F-BBF3-D76BE847F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424E1-45DF-AA17-B92E-483A1DE14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8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1BC1B-3E6A-4502-7B4B-A7BAF13A9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307836-3B9A-058B-ADA9-B110C0C83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A71E9-C0D2-7E8E-0598-6375F3B1C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94FBB-2677-3F5F-5DB0-725B80A1A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7E37-8AB8-271E-C9F3-9530CB1CF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9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6358FF-09D0-FE24-759F-A1BF86D785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CA4DA-3507-6688-0EFE-C75960E31D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7223C-8C57-9B9D-4096-CE1EB6316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306C3-4C92-DAC7-91BE-512CABD01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9E90A-DE7E-BC29-3620-E933EE6A2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12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3CADE-905D-AE10-AC86-3D556F2B2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15B3D-0DFF-92BB-5250-64AE70EB0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95763-978D-58BA-77A6-BD67949BD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06FA6-B5CD-43F2-4A8C-86320117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6673C-6ECB-6F07-9AC2-60C0121AA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3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A4ADC-3A7B-3A6D-BB8E-89E98D9AE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35B97-140D-EB66-5582-3F6EB2CCA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48486-F1B9-6DED-5139-DAD4331E8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8591D-D161-6575-D799-F5E7D7532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A9E9B-E037-F1D5-583C-75CF24BD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977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9A6B8-CB37-AA8F-5EF6-C9EF44282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17D7D-248C-51E3-C218-ECA608BE4F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F156C4-101C-939C-D4BF-5EE8BDD8D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AAA3D-E7A9-3929-B550-F0C0D8B7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6419B-4D6C-3F37-0F8A-4F5933F30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563A2-E981-5EDD-9BD6-8F37BE0B7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885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206DF-42B5-01BD-1F43-9655CB62C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A25E0-D26E-5356-2E60-47D13063D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311AC-BC6D-5FED-8982-C92A1A9B5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F697B-4BBB-8281-810B-3B3CDDD637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E2A012-84D2-BB16-EE8C-A8B43C1C73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4A1EDB-7DC5-013E-5736-E750771FB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A62202-D667-F88F-04B1-00E39656C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83D284-727C-E014-6F9D-0BF04694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32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8D27-4E6F-3FA9-AE42-0BDCBEA92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4DF960-53FF-B056-573E-063E8BEBC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914149-0D08-8565-831A-670C026D2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6463E9-F821-A4B6-291D-82129ED33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14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B3E9D-0024-30DD-57A5-D9076DEE9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74D41B-2688-BB61-59DF-573E22DD6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F4639-1E3D-E3AD-D7FB-1F7B4876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76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52668-297D-0C4A-B689-51E341661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D0564-5BBE-F244-6D75-E0CDA0877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5D4BE-CCB6-8B81-A02A-11A61A374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CBA6F-4617-F462-C266-71DF20018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59790-BF75-334A-B8C4-A7980A196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456B05-06FC-579A-E93C-3505BF7C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2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C03CA-91B6-64BF-2DE7-950DB8BC9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FAFBC5-5A1D-DD01-9D1D-0E7ECEF3F8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71C4B6-B3FF-FC93-4F18-2D27E344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7805F-DFE9-B293-BB09-03AF0690C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C3457-CDA4-DF38-909A-F80574635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57327-791E-A079-E8D7-1D133D618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11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1D4065-B10E-B3D6-A5B0-89C4E0C73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4A1D-03FE-A886-2116-C82C4B182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F532C-098D-625C-77E2-6BA8455AE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16363-8F46-4F7D-B4E0-980A6CD0B791}" type="datetimeFigureOut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1A2C2-7FF0-E692-BABC-987CF7AFEE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B6FAD-3A9D-D36E-0787-6AF7B3B40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F1439-47F4-4AA2-9972-3213A3C24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56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8/s41598-021-96171-4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5A523F-5A96-0F19-97DF-59B5A092D8A2}"/>
              </a:ext>
            </a:extLst>
          </p:cNvPr>
          <p:cNvSpPr txBox="1"/>
          <p:nvPr/>
        </p:nvSpPr>
        <p:spPr>
          <a:xfrm>
            <a:off x="278942" y="324681"/>
            <a:ext cx="4166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Specify the criteria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B4C6C9-F6B6-2443-6F39-A47EF89FE77D}"/>
              </a:ext>
            </a:extLst>
          </p:cNvPr>
          <p:cNvSpPr txBox="1"/>
          <p:nvPr/>
        </p:nvSpPr>
        <p:spPr>
          <a:xfrm>
            <a:off x="519544" y="935182"/>
            <a:ext cx="1086889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Who will be considered as confirmed infection: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Firstly, consider those who reported infection duration 1</a:t>
            </a:r>
            <a:r>
              <a:rPr lang="en-US" baseline="30000" dirty="0"/>
              <a:t>st</a:t>
            </a:r>
            <a:r>
              <a:rPr lang="en-US" dirty="0"/>
              <a:t> and 2</a:t>
            </a:r>
            <a:r>
              <a:rPr lang="en-US" baseline="30000" dirty="0"/>
              <a:t>nd</a:t>
            </a:r>
            <a:r>
              <a:rPr lang="en-US" dirty="0"/>
              <a:t> surveillance (n=766), however, only 690 of them have N_cha_S2 == “Reactive”. While the N antibody should only come from infection, they might be wrongly reported, and we label them as confirmed infection (n=544).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Secondly, consider those whose S antibody level increased but reported no infection. They might be infected but didn’t report. We label them as unconfirmed infection. </a:t>
            </a:r>
          </a:p>
          <a:p>
            <a:endParaRPr lang="en-US" dirty="0"/>
          </a:p>
          <a:p>
            <a:r>
              <a:rPr lang="en-US" dirty="0"/>
              <a:t>All the confirmed infection are included in our “infection vs non-infection” study as “cases”. </a:t>
            </a:r>
          </a:p>
          <a:p>
            <a:r>
              <a:rPr lang="en-US" dirty="0"/>
              <a:t>Now, looking for “controls”.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Firstly, those who reported infection during 1</a:t>
            </a:r>
            <a:r>
              <a:rPr lang="en-US" baseline="30000" dirty="0"/>
              <a:t>st</a:t>
            </a:r>
            <a:r>
              <a:rPr lang="en-US" dirty="0"/>
              <a:t> and 2</a:t>
            </a:r>
            <a:r>
              <a:rPr lang="en-US" baseline="30000" dirty="0"/>
              <a:t>nd</a:t>
            </a:r>
            <a:r>
              <a:rPr lang="en-US" dirty="0"/>
              <a:t> surveillance(n=766) and who are labelled as “unconfirmed infection”(n=544) should be excluded. Although we can not make sure they are all infected, we should exclude them anyway.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Secondly, those who didn’t attend 2</a:t>
            </a:r>
            <a:r>
              <a:rPr lang="en-US" baseline="30000" dirty="0"/>
              <a:t>nd</a:t>
            </a:r>
            <a:r>
              <a:rPr lang="en-US" dirty="0"/>
              <a:t> surveillance should be excluded because they might have infections after 1</a:t>
            </a:r>
            <a:r>
              <a:rPr lang="en-US" baseline="30000" dirty="0"/>
              <a:t>st</a:t>
            </a:r>
            <a:r>
              <a:rPr lang="en-US" dirty="0"/>
              <a:t> surveillance but didn’t report.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Additionally, those who have missing values at 1</a:t>
            </a:r>
            <a:r>
              <a:rPr lang="en-US" baseline="30000" dirty="0"/>
              <a:t>st</a:t>
            </a:r>
            <a:r>
              <a:rPr lang="en-US" dirty="0"/>
              <a:t> or 2</a:t>
            </a:r>
            <a:r>
              <a:rPr lang="en-US" baseline="30000" dirty="0"/>
              <a:t>nd</a:t>
            </a:r>
            <a:r>
              <a:rPr lang="en-US" dirty="0"/>
              <a:t> surveillance should be excluded since the next stage is based on S antibody level comparison.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Then, finally, those who didn’t have vaccination record but the S antibody level increased should be excluded.</a:t>
            </a:r>
          </a:p>
          <a:p>
            <a:r>
              <a:rPr lang="en-US" dirty="0"/>
              <a:t>Then, the rest of population can be considered as “controls” in our study.  </a:t>
            </a:r>
          </a:p>
        </p:txBody>
      </p:sp>
    </p:spTree>
    <p:extLst>
      <p:ext uri="{BB962C8B-B14F-4D97-AF65-F5344CB8AC3E}">
        <p14:creationId xmlns:p14="http://schemas.microsoft.com/office/powerpoint/2010/main" val="574710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B283-261B-242E-BDE2-4BB09125276B}"/>
              </a:ext>
            </a:extLst>
          </p:cNvPr>
          <p:cNvSpPr txBox="1">
            <a:spLocks/>
          </p:cNvSpPr>
          <p:nvPr/>
        </p:nvSpPr>
        <p:spPr>
          <a:xfrm>
            <a:off x="2260035" y="2766218"/>
            <a:ext cx="7671930" cy="132556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551740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6B596A-7067-1C0A-2170-A8B4D4EEB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91" y="698437"/>
            <a:ext cx="8827703" cy="5466385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A3D421E-AA62-B5FC-D78A-5E9313C3408D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68307B3-EF75-3FDB-5FAB-65AEE85DD39B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Figure2b: Line plot of S antibody levels versus latest immunological gap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9DB290-EA72-D7D4-1EA4-4247FCC67714}"/>
              </a:ext>
            </a:extLst>
          </p:cNvPr>
          <p:cNvSpPr txBox="1"/>
          <p:nvPr/>
        </p:nvSpPr>
        <p:spPr>
          <a:xfrm>
            <a:off x="1239720" y="5918049"/>
            <a:ext cx="869321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Whatever the most recent immunological gap, the average S antibody level of objects without infection is obviously </a:t>
            </a:r>
          </a:p>
          <a:p>
            <a:r>
              <a:rPr lang="en-US" sz="1400" i="1" dirty="0"/>
              <a:t>higher than those with infection; Additionally, as the most recent immunological gap goes on, the median S antibody </a:t>
            </a:r>
          </a:p>
          <a:p>
            <a:r>
              <a:rPr lang="en-US" sz="1400" i="1" dirty="0"/>
              <a:t>level goes down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3C5F9A-BD91-A916-6544-4D42A0C15ECE}"/>
              </a:ext>
            </a:extLst>
          </p:cNvPr>
          <p:cNvSpPr/>
          <p:nvPr/>
        </p:nvSpPr>
        <p:spPr>
          <a:xfrm>
            <a:off x="770561" y="4372431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C7666E-C2C8-8C0C-4BA1-51FF4FD58A98}"/>
              </a:ext>
            </a:extLst>
          </p:cNvPr>
          <p:cNvSpPr txBox="1"/>
          <p:nvPr/>
        </p:nvSpPr>
        <p:spPr>
          <a:xfrm>
            <a:off x="951042" y="4344796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CB9D35-2ABD-C42E-4A6F-1DAEB197A8D5}"/>
              </a:ext>
            </a:extLst>
          </p:cNvPr>
          <p:cNvSpPr/>
          <p:nvPr/>
        </p:nvSpPr>
        <p:spPr>
          <a:xfrm>
            <a:off x="951042" y="3341509"/>
            <a:ext cx="371584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D37EAF-8E9A-B388-BE9D-DC22B9EB210D}"/>
              </a:ext>
            </a:extLst>
          </p:cNvPr>
          <p:cNvSpPr txBox="1"/>
          <p:nvPr/>
        </p:nvSpPr>
        <p:spPr>
          <a:xfrm>
            <a:off x="951042" y="3313874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4DF064-1047-8EC8-6042-5C4C663E1070}"/>
              </a:ext>
            </a:extLst>
          </p:cNvPr>
          <p:cNvSpPr/>
          <p:nvPr/>
        </p:nvSpPr>
        <p:spPr>
          <a:xfrm>
            <a:off x="770561" y="2158269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4931CC-3D67-B92B-B0EF-67C7D18A5FD5}"/>
              </a:ext>
            </a:extLst>
          </p:cNvPr>
          <p:cNvSpPr txBox="1"/>
          <p:nvPr/>
        </p:nvSpPr>
        <p:spPr>
          <a:xfrm>
            <a:off x="951042" y="2130634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E9FCC-8CBC-F60E-2F15-B95AA94A29CE}"/>
              </a:ext>
            </a:extLst>
          </p:cNvPr>
          <p:cNvSpPr/>
          <p:nvPr/>
        </p:nvSpPr>
        <p:spPr>
          <a:xfrm>
            <a:off x="770561" y="1135992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50CBA9-46A9-0761-2BD4-7ADB7DAF494C}"/>
              </a:ext>
            </a:extLst>
          </p:cNvPr>
          <p:cNvSpPr txBox="1"/>
          <p:nvPr/>
        </p:nvSpPr>
        <p:spPr>
          <a:xfrm>
            <a:off x="951042" y="1108357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3360E7-4D24-947E-108B-65D17049A782}"/>
              </a:ext>
            </a:extLst>
          </p:cNvPr>
          <p:cNvSpPr txBox="1"/>
          <p:nvPr/>
        </p:nvSpPr>
        <p:spPr>
          <a:xfrm>
            <a:off x="8858725" y="1682207"/>
            <a:ext cx="172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Update the plot </a:t>
            </a:r>
          </a:p>
        </p:txBody>
      </p:sp>
    </p:spTree>
    <p:extLst>
      <p:ext uri="{BB962C8B-B14F-4D97-AF65-F5344CB8AC3E}">
        <p14:creationId xmlns:p14="http://schemas.microsoft.com/office/powerpoint/2010/main" val="3654533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73FF51-8547-A6E8-11E5-F23AB3DBD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922" y="706748"/>
            <a:ext cx="9272155" cy="544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056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DEE725-8141-65A4-BA53-C5F14B9C0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486" y="693251"/>
            <a:ext cx="9189027" cy="547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164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5F8BE62-CF90-BE97-1D9F-CF9815DE4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90" y="673695"/>
            <a:ext cx="10010653" cy="6089356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099D286-5A45-0895-F48A-FD64BF6E27FD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3156D7D-72AF-7810-C7E7-40FFA99B36E8}"/>
              </a:ext>
            </a:extLst>
          </p:cNvPr>
          <p:cNvSpPr txBox="1"/>
          <p:nvPr/>
        </p:nvSpPr>
        <p:spPr>
          <a:xfrm>
            <a:off x="351679" y="293620"/>
            <a:ext cx="98534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Figure2c: Line plot of S antibody levels versus latest immunological gap, grid wrapped by hybrid induced(A) and vaccine induced group(C)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597AB0-617A-46CC-4BD5-A4646D635CE9}"/>
              </a:ext>
            </a:extLst>
          </p:cNvPr>
          <p:cNvSpPr/>
          <p:nvPr/>
        </p:nvSpPr>
        <p:spPr>
          <a:xfrm>
            <a:off x="239619" y="5739115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88A155-27BA-4FB4-1C11-AE0FBEB9A4B2}"/>
              </a:ext>
            </a:extLst>
          </p:cNvPr>
          <p:cNvSpPr txBox="1"/>
          <p:nvPr/>
        </p:nvSpPr>
        <p:spPr>
          <a:xfrm>
            <a:off x="420100" y="5711480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2.5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EFAF41-4945-5CA4-3511-C7C0F49401B7}"/>
              </a:ext>
            </a:extLst>
          </p:cNvPr>
          <p:cNvSpPr/>
          <p:nvPr/>
        </p:nvSpPr>
        <p:spPr>
          <a:xfrm>
            <a:off x="239619" y="4544496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502855-ABE0-CA6A-4A43-65D2BDC2207D}"/>
              </a:ext>
            </a:extLst>
          </p:cNvPr>
          <p:cNvSpPr txBox="1"/>
          <p:nvPr/>
        </p:nvSpPr>
        <p:spPr>
          <a:xfrm>
            <a:off x="420100" y="4516861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649388-81F9-BEA0-E182-FEA27116B282}"/>
              </a:ext>
            </a:extLst>
          </p:cNvPr>
          <p:cNvSpPr/>
          <p:nvPr/>
        </p:nvSpPr>
        <p:spPr>
          <a:xfrm>
            <a:off x="501445" y="3474077"/>
            <a:ext cx="290239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B2F93-96DE-8A60-5AA8-B47C085ED4D3}"/>
              </a:ext>
            </a:extLst>
          </p:cNvPr>
          <p:cNvSpPr txBox="1"/>
          <p:nvPr/>
        </p:nvSpPr>
        <p:spPr>
          <a:xfrm>
            <a:off x="420100" y="3446442"/>
            <a:ext cx="47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B1A664-3785-4F1C-FC25-D782EFF443E9}"/>
              </a:ext>
            </a:extLst>
          </p:cNvPr>
          <p:cNvSpPr/>
          <p:nvPr/>
        </p:nvSpPr>
        <p:spPr>
          <a:xfrm>
            <a:off x="501445" y="2280558"/>
            <a:ext cx="290239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F802AA-AEE3-7B71-E9C6-3670AABBBCE8}"/>
              </a:ext>
            </a:extLst>
          </p:cNvPr>
          <p:cNvSpPr txBox="1"/>
          <p:nvPr/>
        </p:nvSpPr>
        <p:spPr>
          <a:xfrm>
            <a:off x="420100" y="2252923"/>
            <a:ext cx="47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0BF4E4-87AD-F1E0-B25A-B4A6BB5EA188}"/>
              </a:ext>
            </a:extLst>
          </p:cNvPr>
          <p:cNvSpPr/>
          <p:nvPr/>
        </p:nvSpPr>
        <p:spPr>
          <a:xfrm>
            <a:off x="501445" y="1162730"/>
            <a:ext cx="290239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6BF5AE-E203-FF56-B95A-CCEC6FC13AE1}"/>
              </a:ext>
            </a:extLst>
          </p:cNvPr>
          <p:cNvSpPr txBox="1"/>
          <p:nvPr/>
        </p:nvSpPr>
        <p:spPr>
          <a:xfrm>
            <a:off x="420100" y="1135095"/>
            <a:ext cx="47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E4C42F-8550-4755-F42B-662A782E4132}"/>
              </a:ext>
            </a:extLst>
          </p:cNvPr>
          <p:cNvSpPr txBox="1"/>
          <p:nvPr/>
        </p:nvSpPr>
        <p:spPr>
          <a:xfrm>
            <a:off x="10794670" y="1116281"/>
            <a:ext cx="15472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Three panels</a:t>
            </a:r>
          </a:p>
          <a:p>
            <a:r>
              <a:rPr lang="en-US" dirty="0">
                <a:highlight>
                  <a:srgbClr val="00FF00"/>
                </a:highlight>
              </a:rPr>
              <a:t>Total </a:t>
            </a:r>
          </a:p>
          <a:p>
            <a:r>
              <a:rPr lang="en-US" dirty="0">
                <a:highlight>
                  <a:srgbClr val="00FF00"/>
                </a:highlight>
              </a:rPr>
              <a:t>Hybrid induce </a:t>
            </a:r>
          </a:p>
          <a:p>
            <a:r>
              <a:rPr lang="en-US" dirty="0">
                <a:highlight>
                  <a:srgbClr val="00FF00"/>
                </a:highlight>
              </a:rPr>
              <a:t>Vaccine </a:t>
            </a:r>
          </a:p>
          <a:p>
            <a:r>
              <a:rPr lang="en-US" dirty="0">
                <a:highlight>
                  <a:srgbClr val="00FF00"/>
                </a:highlight>
              </a:rPr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038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7BCAF1-C6A5-3639-76CD-844E2E0AC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008" y="638686"/>
            <a:ext cx="10383983" cy="55806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09DE92-FD40-2B4F-D6C2-BA8BAA2B204A}"/>
              </a:ext>
            </a:extLst>
          </p:cNvPr>
          <p:cNvSpPr txBox="1"/>
          <p:nvPr/>
        </p:nvSpPr>
        <p:spPr>
          <a:xfrm>
            <a:off x="9372702" y="269354"/>
            <a:ext cx="2819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Put the total on the left side</a:t>
            </a:r>
          </a:p>
        </p:txBody>
      </p:sp>
    </p:spTree>
    <p:extLst>
      <p:ext uri="{BB962C8B-B14F-4D97-AF65-F5344CB8AC3E}">
        <p14:creationId xmlns:p14="http://schemas.microsoft.com/office/powerpoint/2010/main" val="1943135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321A64-D09C-4E8B-D3DD-0424A5434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2811"/>
            <a:ext cx="12192000" cy="576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04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8C12AC-5D6D-176E-9277-91101385A49E}"/>
              </a:ext>
            </a:extLst>
          </p:cNvPr>
          <p:cNvSpPr txBox="1"/>
          <p:nvPr/>
        </p:nvSpPr>
        <p:spPr>
          <a:xfrm>
            <a:off x="243774" y="935225"/>
            <a:ext cx="1132115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Summary: 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I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descriptive analysis indicated higher S antibody levels in uninfected individuals, and logistic regression showed that Spike (S) antibody thresholds for a 75% chance of avoiding COVID-19 infection are 6000, 8000, and 10000 for age groups &lt;30, 30-60, and &gt;60, respectively.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II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revealed there was no clear relationship between Spike antibody level and the severity of  COVID-19 symptom.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Compared to the study by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Imai, K. and Kitagawa, Y., Japan 2021</a:t>
            </a:r>
            <a:r>
              <a:rPr lang="en-US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our research focused on collecting Spike antibody levels from patients exhibiting a range of COVID-19 symptom severities. This approach, distinct from utilizing immobilized recombinant S protein, clarifies the link between anti-Spike antibodies, COVID-19 infection rates, and symptom severity.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Contrasting with the study conducted by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David Goldblatt in 2022</a:t>
            </a:r>
            <a:r>
              <a:rPr lang="en-US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our research establishes a protection threshold based on total anti-Spike antibody levels, as opposed to focusing solely on IgG. This approach offers a unique perspective in determining the protective correlate, providing a broader understanding of immunity.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dataset shows that the group of confirmed infections identified between the first and second surveillance points, especially among asymptomatic individuals, is small, making it difficult to prove a statistically significant difference.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Future efforts should concentrate on integrating data from the third surveillance to enhance the cohort's comprehensiveness.</a:t>
            </a:r>
          </a:p>
        </p:txBody>
      </p:sp>
    </p:spTree>
    <p:extLst>
      <p:ext uri="{BB962C8B-B14F-4D97-AF65-F5344CB8AC3E}">
        <p14:creationId xmlns:p14="http://schemas.microsoft.com/office/powerpoint/2010/main" val="1014185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39E1C55-D1F5-F43D-E2DC-0D024C3B7565}"/>
              </a:ext>
            </a:extLst>
          </p:cNvPr>
          <p:cNvSpPr/>
          <p:nvPr/>
        </p:nvSpPr>
        <p:spPr>
          <a:xfrm flipH="1" flipV="1">
            <a:off x="188258" y="228692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153507-82E2-F227-C379-DF1853F1CCF9}"/>
              </a:ext>
            </a:extLst>
          </p:cNvPr>
          <p:cNvSpPr/>
          <p:nvPr/>
        </p:nvSpPr>
        <p:spPr>
          <a:xfrm flipH="1" flipV="1">
            <a:off x="367552" y="228690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A5E8CC-05E8-EE23-C5F6-8F538A147A15}"/>
              </a:ext>
            </a:extLst>
          </p:cNvPr>
          <p:cNvSpPr txBox="1"/>
          <p:nvPr/>
        </p:nvSpPr>
        <p:spPr>
          <a:xfrm>
            <a:off x="403552" y="34057"/>
            <a:ext cx="11002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Selection criteria for main and reserve households in the aggregate premises</a:t>
            </a:r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94A62-81BA-8622-12D3-2BE4CE03E83A}"/>
              </a:ext>
            </a:extLst>
          </p:cNvPr>
          <p:cNvSpPr txBox="1"/>
          <p:nvPr/>
        </p:nvSpPr>
        <p:spPr>
          <a:xfrm>
            <a:off x="7538618" y="1745100"/>
            <a:ext cx="4863344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At least 2 assignments per region </a:t>
            </a:r>
          </a:p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(*Depends on the number of goals per region)</a:t>
            </a:r>
            <a:endParaRPr lang="en-US" altLang="ko-KR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F1E181-6F37-9BBC-46BD-80C49A27FE34}"/>
              </a:ext>
            </a:extLst>
          </p:cNvPr>
          <p:cNvSpPr txBox="1"/>
          <p:nvPr/>
        </p:nvSpPr>
        <p:spPr>
          <a:xfrm>
            <a:off x="7534236" y="3336332"/>
            <a:ext cx="4178112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Randomly selected by Global Research 5 Pattern Furniture</a:t>
            </a:r>
            <a:endParaRPr lang="en-US" altLang="ko-KR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6E157A-EFD3-AD87-EA54-0362C753AC45}"/>
              </a:ext>
            </a:extLst>
          </p:cNvPr>
          <p:cNvSpPr txBox="1"/>
          <p:nvPr/>
        </p:nvSpPr>
        <p:spPr>
          <a:xfrm>
            <a:off x="7538618" y="4922880"/>
            <a:ext cx="4653382" cy="15315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If this household declines consent or is unsuitable, spare furniture is designated in a counterclockwise spiral upon the surveyor's request, approved by the survey manager.</a:t>
            </a:r>
            <a:endParaRPr lang="en-US" altLang="ko-KR" sz="1600" u="sng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9A8E080-CE6B-8D77-6A88-4C79C8BBEEC3}"/>
              </a:ext>
            </a:extLst>
          </p:cNvPr>
          <p:cNvSpPr/>
          <p:nvPr/>
        </p:nvSpPr>
        <p:spPr>
          <a:xfrm rot="19933654">
            <a:off x="6262142" y="1660837"/>
            <a:ext cx="900000" cy="90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88F55-FC61-6BC5-EB58-9F6E93B085EC}"/>
              </a:ext>
            </a:extLst>
          </p:cNvPr>
          <p:cNvSpPr txBox="1"/>
          <p:nvPr/>
        </p:nvSpPr>
        <p:spPr>
          <a:xfrm>
            <a:off x="6029950" y="1685510"/>
            <a:ext cx="1364384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Aggregate Sphere</a:t>
            </a:r>
            <a:endParaRPr lang="en-US" altLang="ko-KR" sz="16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4F1468C-A6F8-23EA-49C2-7F3F62A55A4A}"/>
              </a:ext>
            </a:extLst>
          </p:cNvPr>
          <p:cNvSpPr/>
          <p:nvPr/>
        </p:nvSpPr>
        <p:spPr>
          <a:xfrm rot="19933654">
            <a:off x="6253844" y="3314106"/>
            <a:ext cx="900000" cy="90000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D6F43C-A5BD-F75C-D218-2115EE79D1FD}"/>
              </a:ext>
            </a:extLst>
          </p:cNvPr>
          <p:cNvSpPr txBox="1"/>
          <p:nvPr/>
        </p:nvSpPr>
        <p:spPr>
          <a:xfrm>
            <a:off x="6124627" y="3284987"/>
            <a:ext cx="1215689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Main Furniture</a:t>
            </a:r>
            <a:endParaRPr lang="en-US" altLang="ko-KR" sz="1600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1C0A9C9-C6E8-200C-6723-1854BF549867}"/>
              </a:ext>
            </a:extLst>
          </p:cNvPr>
          <p:cNvSpPr/>
          <p:nvPr/>
        </p:nvSpPr>
        <p:spPr>
          <a:xfrm rot="19933654">
            <a:off x="6290770" y="5080725"/>
            <a:ext cx="900000" cy="90000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7B9865-A494-FE7B-8436-786340E50CAD}"/>
              </a:ext>
            </a:extLst>
          </p:cNvPr>
          <p:cNvSpPr txBox="1"/>
          <p:nvPr/>
        </p:nvSpPr>
        <p:spPr>
          <a:xfrm>
            <a:off x="6178645" y="5061190"/>
            <a:ext cx="1215689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Spare Furniture</a:t>
            </a:r>
            <a:endParaRPr lang="en-US" altLang="ko-KR" sz="1600" b="1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A08FB148-73FF-11F5-2EBA-9A9A44B1F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95" y="1428880"/>
            <a:ext cx="5485991" cy="502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78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253710B-95FD-86D4-7BBB-2390A8B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817" y="361043"/>
            <a:ext cx="11774365" cy="663575"/>
          </a:xfrm>
        </p:spPr>
        <p:txBody>
          <a:bodyPr>
            <a:noAutofit/>
          </a:bodyPr>
          <a:lstStyle/>
          <a:p>
            <a:pPr algn="ctr"/>
            <a:r>
              <a:rPr lang="en-US" altLang="ko-KR" sz="2400" b="1" dirty="0">
                <a:latin typeface="Times New Roman" panose="02020603050405020304" pitchFamily="18" charset="0"/>
                <a:ea typeface="함초롬돋움" panose="020B0604000101010101" pitchFamily="50" charset="-127"/>
                <a:cs typeface="Times New Roman" panose="02020603050405020304" pitchFamily="18" charset="0"/>
              </a:rPr>
              <a:t>Trend of Decreased Antibody Titers Among Participants in the Follow-Up Survey </a:t>
            </a:r>
            <a:br>
              <a:rPr lang="en-US" altLang="ko-KR" sz="2400" b="1" dirty="0">
                <a:latin typeface="Times New Roman" panose="02020603050405020304" pitchFamily="18" charset="0"/>
                <a:ea typeface="함초롬돋움" panose="020B0604000101010101" pitchFamily="50" charset="-127"/>
                <a:cs typeface="Times New Roman" panose="02020603050405020304" pitchFamily="18" charset="0"/>
              </a:rPr>
            </a:br>
            <a:r>
              <a:rPr lang="en-US" altLang="ko-KR" sz="2400" b="1" dirty="0">
                <a:latin typeface="Times New Roman" panose="02020603050405020304" pitchFamily="18" charset="0"/>
                <a:ea typeface="함초롬돋움" panose="020B0604000101010101" pitchFamily="50" charset="-127"/>
                <a:cs typeface="Times New Roman" panose="02020603050405020304" pitchFamily="18" charset="0"/>
              </a:rPr>
              <a:t>(Total, 9,007 individuals)</a:t>
            </a:r>
            <a:endParaRPr lang="ko-KR" altLang="en-US" sz="2400" b="1" dirty="0">
              <a:latin typeface="Times New Roman" panose="02020603050405020304" pitchFamily="18" charset="0"/>
              <a:ea typeface="함초롬돋움" panose="020B0604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BFD89D-0189-9F74-D1E0-522585A527FB}"/>
              </a:ext>
            </a:extLst>
          </p:cNvPr>
          <p:cNvSpPr txBox="1"/>
          <p:nvPr/>
        </p:nvSpPr>
        <p:spPr>
          <a:xfrm>
            <a:off x="798128" y="1267124"/>
            <a:ext cx="7342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Blood Collection Date – Last Vaccination Record or Date of Confirmation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C842FD9-4AD1-DEA9-455E-A0E91A2B7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2" y="1705662"/>
            <a:ext cx="8766628" cy="51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179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2C22A6-66FF-986D-872E-08EB540DACC9}"/>
              </a:ext>
            </a:extLst>
          </p:cNvPr>
          <p:cNvSpPr txBox="1"/>
          <p:nvPr/>
        </p:nvSpPr>
        <p:spPr>
          <a:xfrm>
            <a:off x="7074839" y="2549953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population with increased S Antibody level in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1,207)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CBD45D-85A0-7FF5-9A3C-F537C2D1409C}"/>
              </a:ext>
            </a:extLst>
          </p:cNvPr>
          <p:cNvSpPr txBox="1"/>
          <p:nvPr/>
        </p:nvSpPr>
        <p:spPr>
          <a:xfrm>
            <a:off x="5096628" y="817158"/>
            <a:ext cx="22705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amount of objects in 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1</a:t>
            </a:r>
            <a:r>
              <a:rPr lang="en-US" sz="14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surveillance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A2804-D898-F1BD-AFB0-023AD6B84E89}"/>
              </a:ext>
            </a:extLst>
          </p:cNvPr>
          <p:cNvSpPr txBox="1"/>
          <p:nvPr/>
        </p:nvSpPr>
        <p:spPr>
          <a:xfrm>
            <a:off x="4355980" y="817158"/>
            <a:ext cx="612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9,945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320CB9-C19D-5849-538E-E6A4F354DE19}"/>
              </a:ext>
            </a:extLst>
          </p:cNvPr>
          <p:cNvSpPr txBox="1"/>
          <p:nvPr/>
        </p:nvSpPr>
        <p:spPr>
          <a:xfrm>
            <a:off x="7071495" y="162419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those who did not attend or missing S antibody level in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2,423)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B6A8F3-3F9A-C734-F115-EAEBEBE665C8}"/>
              </a:ext>
            </a:extLst>
          </p:cNvPr>
          <p:cNvSpPr txBox="1"/>
          <p:nvPr/>
        </p:nvSpPr>
        <p:spPr>
          <a:xfrm>
            <a:off x="7071495" y="2087263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population with vaccination 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and infection if had (n =22)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965AEB-92B3-F7F0-A494-A2E85FEB0D8E}"/>
              </a:ext>
            </a:extLst>
          </p:cNvPr>
          <p:cNvSpPr txBox="1"/>
          <p:nvPr/>
        </p:nvSpPr>
        <p:spPr>
          <a:xfrm>
            <a:off x="2322376" y="3848704"/>
            <a:ext cx="3200400" cy="471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Confirmed infection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744)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15918A-47C4-4E90-C47D-31776B46E41D}"/>
              </a:ext>
            </a:extLst>
          </p:cNvPr>
          <p:cNvSpPr txBox="1"/>
          <p:nvPr/>
        </p:nvSpPr>
        <p:spPr>
          <a:xfrm>
            <a:off x="191193" y="4687271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those had N- antibody at the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76)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ABD018-B349-F888-1443-BB7498DB5F82}"/>
              </a:ext>
            </a:extLst>
          </p:cNvPr>
          <p:cNvSpPr txBox="1"/>
          <p:nvPr/>
        </p:nvSpPr>
        <p:spPr>
          <a:xfrm>
            <a:off x="2483443" y="558715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Case Group :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668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45A81-5B19-58B9-CF2B-86F0C9606E95}"/>
              </a:ext>
            </a:extLst>
          </p:cNvPr>
          <p:cNvSpPr txBox="1"/>
          <p:nvPr/>
        </p:nvSpPr>
        <p:spPr>
          <a:xfrm>
            <a:off x="6708018" y="3849916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infection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5,549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0E4E33-9FC7-46D7-3069-843A3C490B13}"/>
              </a:ext>
            </a:extLst>
          </p:cNvPr>
          <p:cNvSpPr txBox="1"/>
          <p:nvPr/>
        </p:nvSpPr>
        <p:spPr>
          <a:xfrm>
            <a:off x="8884921" y="4622855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Exclude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population with vaccination during 1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2</a:t>
            </a:r>
            <a:r>
              <a:rPr lang="en-US" sz="12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(n = 1,349)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C509E-8FB9-AFDD-2983-5DB1DA6CCBE9}"/>
              </a:ext>
            </a:extLst>
          </p:cNvPr>
          <p:cNvSpPr txBox="1"/>
          <p:nvPr/>
        </p:nvSpPr>
        <p:spPr>
          <a:xfrm>
            <a:off x="6936618" y="5582799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in the Control Group: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= 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4,200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D73195-ED9A-EB17-C594-877B665B230D}"/>
              </a:ext>
            </a:extLst>
          </p:cNvPr>
          <p:cNvSpPr/>
          <p:nvPr/>
        </p:nvSpPr>
        <p:spPr>
          <a:xfrm>
            <a:off x="7029119" y="1628655"/>
            <a:ext cx="329184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A2E666-6794-4155-35D3-92B5F0BF1764}"/>
              </a:ext>
            </a:extLst>
          </p:cNvPr>
          <p:cNvSpPr/>
          <p:nvPr/>
        </p:nvSpPr>
        <p:spPr>
          <a:xfrm>
            <a:off x="7029119" y="2543054"/>
            <a:ext cx="329184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9035B4-59EA-BE68-9FA8-AAE75A6CE85C}"/>
              </a:ext>
            </a:extLst>
          </p:cNvPr>
          <p:cNvSpPr/>
          <p:nvPr/>
        </p:nvSpPr>
        <p:spPr>
          <a:xfrm>
            <a:off x="7029119" y="2085855"/>
            <a:ext cx="3291840" cy="457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4B60A9-E7B4-CBA2-B721-50E4EAC5F2C9}"/>
              </a:ext>
            </a:extLst>
          </p:cNvPr>
          <p:cNvSpPr/>
          <p:nvPr/>
        </p:nvSpPr>
        <p:spPr>
          <a:xfrm>
            <a:off x="2276656" y="3848704"/>
            <a:ext cx="3291840" cy="4572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BF1501-859B-FC4C-5945-876A40E95A57}"/>
              </a:ext>
            </a:extLst>
          </p:cNvPr>
          <p:cNvSpPr/>
          <p:nvPr/>
        </p:nvSpPr>
        <p:spPr>
          <a:xfrm>
            <a:off x="6662298" y="3846897"/>
            <a:ext cx="3291840" cy="47548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F7366A-2FC7-4F0B-05B2-72E3904E4415}"/>
              </a:ext>
            </a:extLst>
          </p:cNvPr>
          <p:cNvSpPr/>
          <p:nvPr/>
        </p:nvSpPr>
        <p:spPr>
          <a:xfrm>
            <a:off x="145473" y="4622533"/>
            <a:ext cx="3291840" cy="59225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253C77-AA2E-DB8D-5079-502B2E885AE9}"/>
              </a:ext>
            </a:extLst>
          </p:cNvPr>
          <p:cNvSpPr/>
          <p:nvPr/>
        </p:nvSpPr>
        <p:spPr>
          <a:xfrm>
            <a:off x="2550976" y="5531418"/>
            <a:ext cx="2743200" cy="59436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DE589AF-F1DA-7F3E-2E8E-BE2471467706}"/>
              </a:ext>
            </a:extLst>
          </p:cNvPr>
          <p:cNvSpPr/>
          <p:nvPr/>
        </p:nvSpPr>
        <p:spPr>
          <a:xfrm>
            <a:off x="6936618" y="5531418"/>
            <a:ext cx="2743200" cy="59225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0A1B022-5465-E5B8-B49A-CBF3D2A5DAE2}"/>
              </a:ext>
            </a:extLst>
          </p:cNvPr>
          <p:cNvSpPr/>
          <p:nvPr/>
        </p:nvSpPr>
        <p:spPr>
          <a:xfrm>
            <a:off x="8782130" y="4556680"/>
            <a:ext cx="3291840" cy="59225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3A2C0CA-F86B-85CC-EDA3-3546909DF47E}"/>
              </a:ext>
            </a:extLst>
          </p:cNvPr>
          <p:cNvSpPr/>
          <p:nvPr/>
        </p:nvSpPr>
        <p:spPr>
          <a:xfrm>
            <a:off x="4228092" y="798495"/>
            <a:ext cx="3291840" cy="59225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8E93D31F-53DC-47D0-9CB0-1B4F143B3A12}"/>
              </a:ext>
            </a:extLst>
          </p:cNvPr>
          <p:cNvCxnSpPr>
            <a:cxnSpLocks/>
            <a:stCxn id="17" idx="0"/>
            <a:endCxn id="23" idx="2"/>
          </p:cNvCxnSpPr>
          <p:nvPr/>
        </p:nvCxnSpPr>
        <p:spPr>
          <a:xfrm rot="5400000" flipH="1" flipV="1">
            <a:off x="3669318" y="1644010"/>
            <a:ext cx="2457953" cy="1951436"/>
          </a:xfrm>
          <a:prstGeom prst="bentConnector3">
            <a:avLst>
              <a:gd name="adj1" fmla="val 23311"/>
            </a:avLst>
          </a:prstGeom>
          <a:ln w="15875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AE1C2033-6D07-7DBE-4FE3-5351CA9D9010}"/>
              </a:ext>
            </a:extLst>
          </p:cNvPr>
          <p:cNvCxnSpPr>
            <a:cxnSpLocks/>
            <a:stCxn id="23" idx="2"/>
            <a:endCxn id="18" idx="0"/>
          </p:cNvCxnSpPr>
          <p:nvPr/>
        </p:nvCxnSpPr>
        <p:spPr>
          <a:xfrm rot="16200000" flipH="1">
            <a:off x="5863042" y="1401721"/>
            <a:ext cx="2456146" cy="2434206"/>
          </a:xfrm>
          <a:prstGeom prst="bentConnector3">
            <a:avLst>
              <a:gd name="adj1" fmla="val 76438"/>
            </a:avLst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38E7C5C-1744-1421-0F1B-D9383EEBB9FE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874012" y="1857255"/>
            <a:ext cx="1155107" cy="0"/>
          </a:xfrm>
          <a:prstGeom prst="line">
            <a:avLst/>
          </a:prstGeom>
          <a:ln w="1587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A3319C9-D283-B7FB-EBC8-6F1A2927E5BA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5874012" y="2314455"/>
            <a:ext cx="1155107" cy="0"/>
          </a:xfrm>
          <a:prstGeom prst="line">
            <a:avLst/>
          </a:prstGeom>
          <a:ln w="1587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B2821D6-0C48-643C-763C-D9F7B04B9F7D}"/>
              </a:ext>
            </a:extLst>
          </p:cNvPr>
          <p:cNvCxnSpPr>
            <a:cxnSpLocks/>
            <a:stCxn id="17" idx="2"/>
            <a:endCxn id="20" idx="0"/>
          </p:cNvCxnSpPr>
          <p:nvPr/>
        </p:nvCxnSpPr>
        <p:spPr>
          <a:xfrm>
            <a:off x="3922576" y="4305904"/>
            <a:ext cx="0" cy="1225514"/>
          </a:xfrm>
          <a:prstGeom prst="line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9BD295B-E061-B4A5-023B-4497C9C99C2F}"/>
              </a:ext>
            </a:extLst>
          </p:cNvPr>
          <p:cNvCxnSpPr>
            <a:cxnSpLocks/>
            <a:stCxn id="18" idx="2"/>
            <a:endCxn id="21" idx="0"/>
          </p:cNvCxnSpPr>
          <p:nvPr/>
        </p:nvCxnSpPr>
        <p:spPr>
          <a:xfrm>
            <a:off x="8308218" y="4322385"/>
            <a:ext cx="0" cy="1209033"/>
          </a:xfrm>
          <a:prstGeom prst="line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D4A9582-56DB-D793-B531-70A31503F137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3437313" y="4918661"/>
            <a:ext cx="485263" cy="0"/>
          </a:xfrm>
          <a:prstGeom prst="line">
            <a:avLst/>
          </a:prstGeom>
          <a:ln w="15875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AACCFB8-AF88-B7C9-3949-45A666F7614E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8308218" y="4852808"/>
            <a:ext cx="473912" cy="0"/>
          </a:xfrm>
          <a:prstGeom prst="line">
            <a:avLst/>
          </a:prstGeom>
          <a:ln w="1587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7D56B83-E78C-AA8F-0E57-2EA2645BF2B9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DB57D252-D926-C402-4B02-580E1119B417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Figure1: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Step-by-step flowchart to create case-based cohort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29DCC-6BD6-AC14-4FB1-46C9738B11A0}"/>
              </a:ext>
            </a:extLst>
          </p:cNvPr>
          <p:cNvSpPr txBox="1"/>
          <p:nvPr/>
        </p:nvSpPr>
        <p:spPr>
          <a:xfrm>
            <a:off x="9790043" y="3180522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Put it as a exclusion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27CBC84-3290-0B10-AEC1-9A6EE558A915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5874011" y="2771654"/>
            <a:ext cx="1155108" cy="0"/>
          </a:xfrm>
          <a:prstGeom prst="line">
            <a:avLst/>
          </a:prstGeom>
          <a:ln w="15875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330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F9154F-AE3F-3059-5B3D-CA9D9E97153B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F2F1DD6-DFF8-84D1-6505-FB99F8B4F147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590ED22-F8F0-4BEC-9A57-34E52B5FA1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70" r="25288"/>
          <a:stretch/>
        </p:blipFill>
        <p:spPr>
          <a:xfrm>
            <a:off x="656479" y="570619"/>
            <a:ext cx="10227582" cy="55506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16DB233-EEC0-7AB5-1600-B392740BE56E}"/>
              </a:ext>
            </a:extLst>
          </p:cNvPr>
          <p:cNvSpPr/>
          <p:nvPr/>
        </p:nvSpPr>
        <p:spPr>
          <a:xfrm>
            <a:off x="1935984" y="2824483"/>
            <a:ext cx="4434336" cy="44703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8F6A60-BA3D-CF45-DE6A-072C5E4F374A}"/>
              </a:ext>
            </a:extLst>
          </p:cNvPr>
          <p:cNvSpPr txBox="1"/>
          <p:nvPr/>
        </p:nvSpPr>
        <p:spPr>
          <a:xfrm>
            <a:off x="6370320" y="2824482"/>
            <a:ext cx="3743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Both ”S_num_S1” and “age” are significant here</a:t>
            </a:r>
          </a:p>
        </p:txBody>
      </p:sp>
    </p:spTree>
    <p:extLst>
      <p:ext uri="{BB962C8B-B14F-4D97-AF65-F5344CB8AC3E}">
        <p14:creationId xmlns:p14="http://schemas.microsoft.com/office/powerpoint/2010/main" val="14548052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CF5A45-44D5-5658-16FA-C12D2EC5B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78" y="570619"/>
            <a:ext cx="10227581" cy="61695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56B424-2FA6-2488-60DF-7B44AF3AA69C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 comparison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C8C7158-093A-560B-D70D-EC22C842E78B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82D8E64-76DC-028A-1629-043E705FFA86}"/>
              </a:ext>
            </a:extLst>
          </p:cNvPr>
          <p:cNvSpPr txBox="1"/>
          <p:nvPr/>
        </p:nvSpPr>
        <p:spPr>
          <a:xfrm>
            <a:off x="10607040" y="3154680"/>
            <a:ext cx="1808702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00"/>
              </a:lnSpc>
            </a:pPr>
            <a:r>
              <a:rPr lang="en-US" sz="850" dirty="0"/>
              <a:t>Infec ~ S_num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Income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Age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Otherdisease</a:t>
            </a:r>
          </a:p>
          <a:p>
            <a:pPr>
              <a:lnSpc>
                <a:spcPts val="1300"/>
              </a:lnSpc>
            </a:pPr>
            <a:r>
              <a:rPr lang="en-US" sz="850" dirty="0"/>
              <a:t>Infec ~ S_num + edu</a:t>
            </a:r>
          </a:p>
        </p:txBody>
      </p:sp>
    </p:spTree>
    <p:extLst>
      <p:ext uri="{BB962C8B-B14F-4D97-AF65-F5344CB8AC3E}">
        <p14:creationId xmlns:p14="http://schemas.microsoft.com/office/powerpoint/2010/main" val="707502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38A23-F755-68BC-47A0-1DCE6561A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60" y="151765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3200" b="1" dirty="0"/>
              <a:t>Topic: If S antibody level contribute to COVID-19 symptoms 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FF4AED-CCD5-689E-A043-44240DF2B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160" y="814546"/>
            <a:ext cx="8534400" cy="1071403"/>
          </a:xfrm>
        </p:spPr>
        <p:txBody>
          <a:bodyPr>
            <a:normAutofit/>
          </a:bodyPr>
          <a:lstStyle/>
          <a:p>
            <a:r>
              <a:rPr lang="en-US" sz="2400" dirty="0"/>
              <a:t>What do we currently have ?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E38C0-3F8B-9049-B4C2-24C26FF171CD}"/>
              </a:ext>
            </a:extLst>
          </p:cNvPr>
          <p:cNvSpPr txBox="1"/>
          <p:nvPr/>
        </p:nvSpPr>
        <p:spPr>
          <a:xfrm>
            <a:off x="5321885" y="2268860"/>
            <a:ext cx="557123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32C4FA-4019-F08F-699E-E878E2128EC3}"/>
              </a:ext>
            </a:extLst>
          </p:cNvPr>
          <p:cNvSpPr txBox="1"/>
          <p:nvPr/>
        </p:nvSpPr>
        <p:spPr>
          <a:xfrm>
            <a:off x="2965711" y="1752228"/>
            <a:ext cx="1683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1</a:t>
            </a:r>
            <a:r>
              <a:rPr lang="en-US" sz="1600" b="1" baseline="30000" dirty="0"/>
              <a:t>st</a:t>
            </a:r>
            <a:r>
              <a:rPr lang="en-US" sz="1600" b="1" dirty="0"/>
              <a:t> survey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CB6250-7DF9-32A2-35AB-9053F6F1AD86}"/>
              </a:ext>
            </a:extLst>
          </p:cNvPr>
          <p:cNvSpPr txBox="1"/>
          <p:nvPr/>
        </p:nvSpPr>
        <p:spPr>
          <a:xfrm>
            <a:off x="7840748" y="1747658"/>
            <a:ext cx="1683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2</a:t>
            </a:r>
            <a:r>
              <a:rPr lang="en-US" sz="1600" b="1" baseline="30000" dirty="0"/>
              <a:t>nd</a:t>
            </a:r>
            <a:r>
              <a:rPr lang="en-US" sz="1600" b="1" dirty="0"/>
              <a:t> survey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093DC-C03B-55C2-5FB3-D0C3E7AE0901}"/>
              </a:ext>
            </a:extLst>
          </p:cNvPr>
          <p:cNvSpPr txBox="1"/>
          <p:nvPr/>
        </p:nvSpPr>
        <p:spPr>
          <a:xfrm>
            <a:off x="1004727" y="2285378"/>
            <a:ext cx="10511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6A35671-E2DE-E991-6D21-2BB153F2BCBF}"/>
              </a:ext>
            </a:extLst>
          </p:cNvPr>
          <p:cNvCxnSpPr>
            <a:cxnSpLocks/>
          </p:cNvCxnSpPr>
          <p:nvPr/>
        </p:nvCxnSpPr>
        <p:spPr>
          <a:xfrm>
            <a:off x="155917" y="2559578"/>
            <a:ext cx="92767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iamond 9">
            <a:extLst>
              <a:ext uri="{FF2B5EF4-FFF2-40B4-BE49-F238E27FC236}">
                <a16:creationId xmlns:a16="http://schemas.microsoft.com/office/drawing/2014/main" id="{9A1DF516-BAB9-234A-A4D9-75C3583C8F0C}"/>
              </a:ext>
            </a:extLst>
          </p:cNvPr>
          <p:cNvSpPr/>
          <p:nvPr/>
        </p:nvSpPr>
        <p:spPr>
          <a:xfrm>
            <a:off x="1489395" y="2341278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38B687E-F66E-D767-BB16-47ACCB81D804}"/>
              </a:ext>
            </a:extLst>
          </p:cNvPr>
          <p:cNvSpPr/>
          <p:nvPr/>
        </p:nvSpPr>
        <p:spPr>
          <a:xfrm>
            <a:off x="3594679" y="2342346"/>
            <a:ext cx="393105" cy="391682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BA5ECDA-04AD-F91D-BA09-376A19BC4BE5}"/>
              </a:ext>
            </a:extLst>
          </p:cNvPr>
          <p:cNvSpPr/>
          <p:nvPr/>
        </p:nvSpPr>
        <p:spPr>
          <a:xfrm>
            <a:off x="8504482" y="2341003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A72D33B-54FC-0CE3-A09B-1D284D3C8417}"/>
              </a:ext>
            </a:extLst>
          </p:cNvPr>
          <p:cNvSpPr/>
          <p:nvPr/>
        </p:nvSpPr>
        <p:spPr>
          <a:xfrm>
            <a:off x="511293" y="2352624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B80178A3-B1D8-2ADC-D579-ED2934A55428}"/>
              </a:ext>
            </a:extLst>
          </p:cNvPr>
          <p:cNvSpPr/>
          <p:nvPr/>
        </p:nvSpPr>
        <p:spPr>
          <a:xfrm>
            <a:off x="6633577" y="2306111"/>
            <a:ext cx="546928" cy="461469"/>
          </a:xfrm>
          <a:prstGeom prst="diamond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Curved 164">
            <a:extLst>
              <a:ext uri="{FF2B5EF4-FFF2-40B4-BE49-F238E27FC236}">
                <a16:creationId xmlns:a16="http://schemas.microsoft.com/office/drawing/2014/main" id="{649231B9-1DCC-8939-3DC2-01A3A6761343}"/>
              </a:ext>
            </a:extLst>
          </p:cNvPr>
          <p:cNvCxnSpPr>
            <a:cxnSpLocks/>
            <a:stCxn id="11" idx="0"/>
            <a:endCxn id="15" idx="0"/>
          </p:cNvCxnSpPr>
          <p:nvPr/>
        </p:nvCxnSpPr>
        <p:spPr>
          <a:xfrm rot="5400000" flipH="1" flipV="1">
            <a:off x="5331019" y="766325"/>
            <a:ext cx="36235" cy="3115809"/>
          </a:xfrm>
          <a:prstGeom prst="curvedConnector3">
            <a:avLst>
              <a:gd name="adj1" fmla="val 1322332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46">
            <a:extLst>
              <a:ext uri="{FF2B5EF4-FFF2-40B4-BE49-F238E27FC236}">
                <a16:creationId xmlns:a16="http://schemas.microsoft.com/office/drawing/2014/main" id="{15A4B1F9-17B7-AE0B-1637-CD7C027D37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2217980" y="806730"/>
            <a:ext cx="3726" cy="3088847"/>
          </a:xfrm>
          <a:prstGeom prst="curvedConnector3">
            <a:avLst>
              <a:gd name="adj1" fmla="val -13804348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46">
            <a:extLst>
              <a:ext uri="{FF2B5EF4-FFF2-40B4-BE49-F238E27FC236}">
                <a16:creationId xmlns:a16="http://schemas.microsoft.com/office/drawing/2014/main" id="{256DA691-C329-2DFD-986D-6F123640935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753615" y="1306523"/>
            <a:ext cx="60464" cy="2047249"/>
          </a:xfrm>
          <a:prstGeom prst="curvedConnector3">
            <a:avLst>
              <a:gd name="adj1" fmla="val -37807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4F4AB5D-62C6-D2A0-3764-1FC41DF22554}"/>
              </a:ext>
            </a:extLst>
          </p:cNvPr>
          <p:cNvSpPr txBox="1"/>
          <p:nvPr/>
        </p:nvSpPr>
        <p:spPr>
          <a:xfrm>
            <a:off x="215507" y="2800153"/>
            <a:ext cx="1166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Date of latest vaccination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CC80B7-CF1B-7616-DD20-126D0B51E9EA}"/>
              </a:ext>
            </a:extLst>
          </p:cNvPr>
          <p:cNvSpPr txBox="1"/>
          <p:nvPr/>
        </p:nvSpPr>
        <p:spPr>
          <a:xfrm>
            <a:off x="1382011" y="2807746"/>
            <a:ext cx="1399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Date of Confirmation1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73142C-C6EE-873C-0F9A-AD8AB642439F}"/>
              </a:ext>
            </a:extLst>
          </p:cNvPr>
          <p:cNvSpPr txBox="1"/>
          <p:nvPr/>
        </p:nvSpPr>
        <p:spPr>
          <a:xfrm>
            <a:off x="3265836" y="2805142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1) Date of Survey1 </a:t>
            </a:r>
          </a:p>
          <a:p>
            <a:r>
              <a:rPr lang="en-US" sz="1400" i="1" dirty="0"/>
              <a:t>2) S Antibody level of Survey1</a:t>
            </a:r>
          </a:p>
          <a:p>
            <a:r>
              <a:rPr lang="en-US" sz="1400" i="1" dirty="0"/>
              <a:t>3) IF any Symptom before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D3597B-C4EB-DCDE-52DE-E122598AA1CA}"/>
              </a:ext>
            </a:extLst>
          </p:cNvPr>
          <p:cNvSpPr txBox="1"/>
          <p:nvPr/>
        </p:nvSpPr>
        <p:spPr>
          <a:xfrm>
            <a:off x="6460239" y="2805142"/>
            <a:ext cx="1399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Date of Confirmation2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BADAE5-2170-1E67-297A-2836134DD472}"/>
              </a:ext>
            </a:extLst>
          </p:cNvPr>
          <p:cNvSpPr txBox="1"/>
          <p:nvPr/>
        </p:nvSpPr>
        <p:spPr>
          <a:xfrm>
            <a:off x="8053494" y="2800153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1) Date of Survey2 </a:t>
            </a:r>
          </a:p>
          <a:p>
            <a:r>
              <a:rPr lang="en-US" sz="1400" i="1" dirty="0"/>
              <a:t>2) S Antibody level of Survey2</a:t>
            </a:r>
          </a:p>
          <a:p>
            <a:r>
              <a:rPr lang="en-US" sz="1400" i="1" dirty="0"/>
              <a:t>3) IF any Symptom before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B177A7-AABC-1058-0B2D-B2B58B0E6CDB}"/>
              </a:ext>
            </a:extLst>
          </p:cNvPr>
          <p:cNvSpPr txBox="1"/>
          <p:nvPr/>
        </p:nvSpPr>
        <p:spPr>
          <a:xfrm>
            <a:off x="9943004" y="1491134"/>
            <a:ext cx="10511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189270-A578-0A05-4318-4C7C9CC81415}"/>
              </a:ext>
            </a:extLst>
          </p:cNvPr>
          <p:cNvSpPr txBox="1"/>
          <p:nvPr/>
        </p:nvSpPr>
        <p:spPr>
          <a:xfrm>
            <a:off x="10340545" y="683741"/>
            <a:ext cx="11854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 Antibody Level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6A27B5-15A8-96F2-63F7-52DD7BDC7F21}"/>
              </a:ext>
            </a:extLst>
          </p:cNvPr>
          <p:cNvSpPr txBox="1"/>
          <p:nvPr/>
        </p:nvSpPr>
        <p:spPr>
          <a:xfrm>
            <a:off x="10348219" y="976048"/>
            <a:ext cx="17666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Symptomatic/Confirmed</a:t>
            </a:r>
            <a:endParaRPr lang="en-US" sz="11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DB6A166-9FBE-3229-21E6-67AB5E1F26AE}"/>
              </a:ext>
            </a:extLst>
          </p:cNvPr>
          <p:cNvSpPr txBox="1"/>
          <p:nvPr/>
        </p:nvSpPr>
        <p:spPr>
          <a:xfrm>
            <a:off x="10356259" y="1640084"/>
            <a:ext cx="8477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contagion</a:t>
            </a:r>
            <a:endParaRPr lang="en-US" sz="11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F0E026-A97F-2DE7-0D9D-324B9F6483CD}"/>
              </a:ext>
            </a:extLst>
          </p:cNvPr>
          <p:cNvSpPr txBox="1"/>
          <p:nvPr/>
        </p:nvSpPr>
        <p:spPr>
          <a:xfrm>
            <a:off x="10356259" y="1917187"/>
            <a:ext cx="805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vaccine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8C7B64-A022-E4D5-1BEF-B3DDE7D0100B}"/>
              </a:ext>
            </a:extLst>
          </p:cNvPr>
          <p:cNvSpPr txBox="1"/>
          <p:nvPr/>
        </p:nvSpPr>
        <p:spPr>
          <a:xfrm>
            <a:off x="10009663" y="1868915"/>
            <a:ext cx="54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V</a:t>
            </a:r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D6BA00C3-5F97-F6E5-3099-F292F6497B5F}"/>
              </a:ext>
            </a:extLst>
          </p:cNvPr>
          <p:cNvSpPr/>
          <p:nvPr/>
        </p:nvSpPr>
        <p:spPr>
          <a:xfrm>
            <a:off x="10032202" y="1011470"/>
            <a:ext cx="274894" cy="227524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B6DDE5D-B0F2-6856-0A5D-2BC6ADB6057D}"/>
              </a:ext>
            </a:extLst>
          </p:cNvPr>
          <p:cNvSpPr/>
          <p:nvPr/>
        </p:nvSpPr>
        <p:spPr>
          <a:xfrm>
            <a:off x="10059263" y="707741"/>
            <a:ext cx="224671" cy="2077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773F60-566A-1BDC-6582-FC4F5C5BCDC7}"/>
              </a:ext>
            </a:extLst>
          </p:cNvPr>
          <p:cNvSpPr txBox="1"/>
          <p:nvPr/>
        </p:nvSpPr>
        <p:spPr>
          <a:xfrm>
            <a:off x="10349527" y="1300101"/>
            <a:ext cx="18783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Asymptomatic/Confirmed</a:t>
            </a:r>
            <a:endParaRPr lang="en-US" sz="1100" dirty="0"/>
          </a:p>
        </p:txBody>
      </p:sp>
      <p:sp>
        <p:nvSpPr>
          <p:cNvPr id="34" name="Diamond 33">
            <a:extLst>
              <a:ext uri="{FF2B5EF4-FFF2-40B4-BE49-F238E27FC236}">
                <a16:creationId xmlns:a16="http://schemas.microsoft.com/office/drawing/2014/main" id="{A8E2EB71-8950-43E4-C6F4-64160A82A2B5}"/>
              </a:ext>
            </a:extLst>
          </p:cNvPr>
          <p:cNvSpPr/>
          <p:nvPr/>
        </p:nvSpPr>
        <p:spPr>
          <a:xfrm>
            <a:off x="10033511" y="1335523"/>
            <a:ext cx="274894" cy="227524"/>
          </a:xfrm>
          <a:prstGeom prst="diamond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AE98E2D-04BA-864B-0D51-1CD6B0A3404F}"/>
              </a:ext>
            </a:extLst>
          </p:cNvPr>
          <p:cNvCxnSpPr>
            <a:cxnSpLocks/>
          </p:cNvCxnSpPr>
          <p:nvPr/>
        </p:nvCxnSpPr>
        <p:spPr>
          <a:xfrm flipH="1" flipV="1">
            <a:off x="5625753" y="2683658"/>
            <a:ext cx="299420" cy="608110"/>
          </a:xfrm>
          <a:prstGeom prst="straightConnector1">
            <a:avLst/>
          </a:prstGeom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8A6870B-F765-3217-D81C-95C56CF6801E}"/>
              </a:ext>
            </a:extLst>
          </p:cNvPr>
          <p:cNvSpPr txBox="1"/>
          <p:nvPr/>
        </p:nvSpPr>
        <p:spPr>
          <a:xfrm>
            <a:off x="5625753" y="3291768"/>
            <a:ext cx="139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UNKNOWN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7F376297-B787-5753-E02F-78A33221C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" y="3849829"/>
            <a:ext cx="7772400" cy="2968817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78533EAD-E5C4-5C5D-0010-F099060B639A}"/>
              </a:ext>
            </a:extLst>
          </p:cNvPr>
          <p:cNvSpPr txBox="1"/>
          <p:nvPr/>
        </p:nvSpPr>
        <p:spPr>
          <a:xfrm>
            <a:off x="4933081" y="1587188"/>
            <a:ext cx="139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chemeClr val="accent1"/>
                </a:solidFill>
              </a:rPr>
              <a:t>with Decay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4235195-426C-9B94-63A3-A8980BD04E48}"/>
              </a:ext>
            </a:extLst>
          </p:cNvPr>
          <p:cNvSpPr txBox="1"/>
          <p:nvPr/>
        </p:nvSpPr>
        <p:spPr>
          <a:xfrm>
            <a:off x="7700178" y="6186542"/>
            <a:ext cx="461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+mj-lt"/>
              </a:rPr>
              <a:t>DOI: </a:t>
            </a:r>
            <a:r>
              <a:rPr lang="en-US" b="1" i="1" u="none" strike="noStrike" dirty="0">
                <a:solidFill>
                  <a:srgbClr val="0071BC"/>
                </a:solidFill>
                <a:effectLst/>
                <a:latin typeface="+mj-lt"/>
                <a:hlinkClick r:id="rId3"/>
              </a:rPr>
              <a:t>10.1038/s41598-021-96171-4</a:t>
            </a:r>
            <a:endParaRPr lang="en-US" b="1" i="1" u="none" strike="noStrike" dirty="0">
              <a:solidFill>
                <a:srgbClr val="212121"/>
              </a:solidFill>
              <a:effectLst/>
              <a:latin typeface="+mj-lt"/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9A2F13B-1405-5313-7DC4-D246A97D270B}"/>
              </a:ext>
            </a:extLst>
          </p:cNvPr>
          <p:cNvCxnSpPr>
            <a:cxnSpLocks/>
          </p:cNvCxnSpPr>
          <p:nvPr/>
        </p:nvCxnSpPr>
        <p:spPr>
          <a:xfrm>
            <a:off x="907477" y="1797117"/>
            <a:ext cx="343332" cy="598687"/>
          </a:xfrm>
          <a:prstGeom prst="straightConnector1">
            <a:avLst/>
          </a:prstGeom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A5AB353C-2881-615F-31DB-1EF951E75182}"/>
              </a:ext>
            </a:extLst>
          </p:cNvPr>
          <p:cNvSpPr txBox="1"/>
          <p:nvPr/>
        </p:nvSpPr>
        <p:spPr>
          <a:xfrm>
            <a:off x="360001" y="1486898"/>
            <a:ext cx="1399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UNKNOWN</a:t>
            </a:r>
          </a:p>
        </p:txBody>
      </p:sp>
    </p:spTree>
    <p:extLst>
      <p:ext uri="{BB962C8B-B14F-4D97-AF65-F5344CB8AC3E}">
        <p14:creationId xmlns:p14="http://schemas.microsoft.com/office/powerpoint/2010/main" val="1609501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56923B-BC8D-FAD2-7951-555CDA561230}"/>
              </a:ext>
            </a:extLst>
          </p:cNvPr>
          <p:cNvCxnSpPr/>
          <p:nvPr/>
        </p:nvCxnSpPr>
        <p:spPr>
          <a:xfrm>
            <a:off x="4275393" y="1179320"/>
            <a:ext cx="0" cy="51702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775107-37A4-1CF2-728E-156011223DEB}"/>
              </a:ext>
            </a:extLst>
          </p:cNvPr>
          <p:cNvCxnSpPr>
            <a:cxnSpLocks/>
          </p:cNvCxnSpPr>
          <p:nvPr/>
        </p:nvCxnSpPr>
        <p:spPr>
          <a:xfrm>
            <a:off x="9163969" y="1179320"/>
            <a:ext cx="0" cy="51958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7E74633-370A-FB9F-CE54-D9845C674F43}"/>
              </a:ext>
            </a:extLst>
          </p:cNvPr>
          <p:cNvSpPr txBox="1"/>
          <p:nvPr/>
        </p:nvSpPr>
        <p:spPr>
          <a:xfrm>
            <a:off x="3431286" y="6248832"/>
            <a:ext cx="1683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Aug 2022</a:t>
            </a:r>
            <a:endParaRPr lang="en-US" altLang="ko-KR" sz="1400" dirty="0"/>
          </a:p>
          <a:p>
            <a:pPr algn="ctr"/>
            <a:r>
              <a:rPr lang="en-US" sz="1400" dirty="0"/>
              <a:t>1</a:t>
            </a:r>
            <a:r>
              <a:rPr lang="en-US" sz="1400" baseline="30000" dirty="0"/>
              <a:t>st</a:t>
            </a:r>
            <a:r>
              <a:rPr lang="en-US" sz="1400" dirty="0"/>
              <a:t> survey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4725E5-7A7B-E31B-F801-8D22A824CC06}"/>
              </a:ext>
            </a:extLst>
          </p:cNvPr>
          <p:cNvSpPr txBox="1"/>
          <p:nvPr/>
        </p:nvSpPr>
        <p:spPr>
          <a:xfrm>
            <a:off x="8322207" y="6246235"/>
            <a:ext cx="1683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Dec 2022</a:t>
            </a:r>
          </a:p>
          <a:p>
            <a:pPr algn="ctr"/>
            <a:r>
              <a:rPr lang="en-US" sz="1400" dirty="0"/>
              <a:t>2</a:t>
            </a:r>
            <a:r>
              <a:rPr lang="en-US" sz="1400" baseline="30000" dirty="0"/>
              <a:t>nd</a:t>
            </a:r>
            <a:r>
              <a:rPr lang="en-US" sz="1400" dirty="0"/>
              <a:t> survey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25CDE0-7AC3-ECA5-12A0-9BAE0B46C936}"/>
              </a:ext>
            </a:extLst>
          </p:cNvPr>
          <p:cNvCxnSpPr>
            <a:cxnSpLocks/>
          </p:cNvCxnSpPr>
          <p:nvPr/>
        </p:nvCxnSpPr>
        <p:spPr>
          <a:xfrm>
            <a:off x="623843" y="1504060"/>
            <a:ext cx="9334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841D11-E323-62E7-40EE-3C032C2F38CB}"/>
              </a:ext>
            </a:extLst>
          </p:cNvPr>
          <p:cNvCxnSpPr>
            <a:cxnSpLocks/>
          </p:cNvCxnSpPr>
          <p:nvPr/>
        </p:nvCxnSpPr>
        <p:spPr>
          <a:xfrm>
            <a:off x="623845" y="2568726"/>
            <a:ext cx="93345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C54C460-E831-85AA-E7F6-8CE20B518504}"/>
              </a:ext>
            </a:extLst>
          </p:cNvPr>
          <p:cNvCxnSpPr>
            <a:cxnSpLocks/>
          </p:cNvCxnSpPr>
          <p:nvPr/>
        </p:nvCxnSpPr>
        <p:spPr>
          <a:xfrm>
            <a:off x="720925" y="3641591"/>
            <a:ext cx="92374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E83EE7A3-AB2A-9D11-3336-3927A1D7E6F5}"/>
              </a:ext>
            </a:extLst>
          </p:cNvPr>
          <p:cNvSpPr/>
          <p:nvPr/>
        </p:nvSpPr>
        <p:spPr>
          <a:xfrm>
            <a:off x="5967265" y="1246860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01409D2-99D7-CCE5-0DB9-CC680D0B5E7F}"/>
              </a:ext>
            </a:extLst>
          </p:cNvPr>
          <p:cNvSpPr/>
          <p:nvPr/>
        </p:nvSpPr>
        <p:spPr>
          <a:xfrm>
            <a:off x="4078840" y="1308219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B84B02E-AB89-FBA0-AD9A-43755FCF613B}"/>
              </a:ext>
            </a:extLst>
          </p:cNvPr>
          <p:cNvSpPr/>
          <p:nvPr/>
        </p:nvSpPr>
        <p:spPr>
          <a:xfrm>
            <a:off x="8967416" y="2381084"/>
            <a:ext cx="393105" cy="39168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1A0223-558C-DAAC-4BB9-91193DC39CCB}"/>
              </a:ext>
            </a:extLst>
          </p:cNvPr>
          <p:cNvSpPr txBox="1"/>
          <p:nvPr/>
        </p:nvSpPr>
        <p:spPr>
          <a:xfrm>
            <a:off x="10472060" y="237285"/>
            <a:ext cx="11854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 Antibody Level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EA3842D-4C37-117F-B018-6616E4CD0280}"/>
              </a:ext>
            </a:extLst>
          </p:cNvPr>
          <p:cNvSpPr/>
          <p:nvPr/>
        </p:nvSpPr>
        <p:spPr>
          <a:xfrm>
            <a:off x="8978810" y="1331721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734AC6E-D8F2-1ED7-FB46-4339B074ECEE}"/>
              </a:ext>
            </a:extLst>
          </p:cNvPr>
          <p:cNvSpPr/>
          <p:nvPr/>
        </p:nvSpPr>
        <p:spPr>
          <a:xfrm>
            <a:off x="4078841" y="2372884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08E384E-FF43-470E-B2E1-71353A24BB88}"/>
              </a:ext>
            </a:extLst>
          </p:cNvPr>
          <p:cNvSpPr/>
          <p:nvPr/>
        </p:nvSpPr>
        <p:spPr>
          <a:xfrm>
            <a:off x="4074266" y="3456430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1AE25C6-C5F7-5059-4457-54A86A2051AF}"/>
              </a:ext>
            </a:extLst>
          </p:cNvPr>
          <p:cNvSpPr/>
          <p:nvPr/>
        </p:nvSpPr>
        <p:spPr>
          <a:xfrm>
            <a:off x="8978809" y="3453948"/>
            <a:ext cx="393105" cy="39168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A340C64-4180-B034-A5A9-ABA8B820A2C1}"/>
              </a:ext>
            </a:extLst>
          </p:cNvPr>
          <p:cNvCxnSpPr>
            <a:cxnSpLocks/>
          </p:cNvCxnSpPr>
          <p:nvPr/>
        </p:nvCxnSpPr>
        <p:spPr>
          <a:xfrm>
            <a:off x="670135" y="4732723"/>
            <a:ext cx="92882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Diamond 36">
            <a:extLst>
              <a:ext uri="{FF2B5EF4-FFF2-40B4-BE49-F238E27FC236}">
                <a16:creationId xmlns:a16="http://schemas.microsoft.com/office/drawing/2014/main" id="{2D15350B-B70D-65D1-9639-F56936478F51}"/>
              </a:ext>
            </a:extLst>
          </p:cNvPr>
          <p:cNvSpPr/>
          <p:nvPr/>
        </p:nvSpPr>
        <p:spPr>
          <a:xfrm>
            <a:off x="1952335" y="4487098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6A5B872-1E57-E4AB-DD17-C05A3C1CD3EF}"/>
              </a:ext>
            </a:extLst>
          </p:cNvPr>
          <p:cNvSpPr/>
          <p:nvPr/>
        </p:nvSpPr>
        <p:spPr>
          <a:xfrm>
            <a:off x="4076495" y="4547562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B93032D-BBA7-B7C6-372C-0AF81F777000}"/>
              </a:ext>
            </a:extLst>
          </p:cNvPr>
          <p:cNvSpPr/>
          <p:nvPr/>
        </p:nvSpPr>
        <p:spPr>
          <a:xfrm>
            <a:off x="8978809" y="4513914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Diamond 43">
            <a:extLst>
              <a:ext uri="{FF2B5EF4-FFF2-40B4-BE49-F238E27FC236}">
                <a16:creationId xmlns:a16="http://schemas.microsoft.com/office/drawing/2014/main" id="{43C80AEF-64C7-EF72-8E29-87F65C50382E}"/>
              </a:ext>
            </a:extLst>
          </p:cNvPr>
          <p:cNvSpPr/>
          <p:nvPr/>
        </p:nvSpPr>
        <p:spPr>
          <a:xfrm>
            <a:off x="5480886" y="3404454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C1893A2C-7528-AB6D-0E20-85CD69E0074B}"/>
              </a:ext>
            </a:extLst>
          </p:cNvPr>
          <p:cNvCxnSpPr>
            <a:stCxn id="23" idx="0"/>
            <a:endCxn id="16" idx="0"/>
          </p:cNvCxnSpPr>
          <p:nvPr/>
        </p:nvCxnSpPr>
        <p:spPr>
          <a:xfrm rot="5400000" flipH="1" flipV="1">
            <a:off x="5227382" y="294872"/>
            <a:ext cx="61359" cy="1965336"/>
          </a:xfrm>
          <a:prstGeom prst="curvedConnector3">
            <a:avLst>
              <a:gd name="adj1" fmla="val 472561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Curved 53">
            <a:extLst>
              <a:ext uri="{FF2B5EF4-FFF2-40B4-BE49-F238E27FC236}">
                <a16:creationId xmlns:a16="http://schemas.microsoft.com/office/drawing/2014/main" id="{F36F0750-2935-5A8A-7B94-6D64B16EB50A}"/>
              </a:ext>
            </a:extLst>
          </p:cNvPr>
          <p:cNvCxnSpPr>
            <a:cxnSpLocks/>
            <a:stCxn id="33" idx="0"/>
            <a:endCxn id="44" idx="0"/>
          </p:cNvCxnSpPr>
          <p:nvPr/>
        </p:nvCxnSpPr>
        <p:spPr>
          <a:xfrm rot="5400000" flipH="1" flipV="1">
            <a:off x="4986596" y="2688677"/>
            <a:ext cx="51976" cy="1483531"/>
          </a:xfrm>
          <a:prstGeom prst="curvedConnector3">
            <a:avLst>
              <a:gd name="adj1" fmla="val 539818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4755983-48F3-CD0F-7A65-4D693AC7D800}"/>
              </a:ext>
            </a:extLst>
          </p:cNvPr>
          <p:cNvSpPr txBox="1"/>
          <p:nvPr/>
        </p:nvSpPr>
        <p:spPr>
          <a:xfrm>
            <a:off x="10479734" y="529592"/>
            <a:ext cx="17666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Symptomatic/Confirmed</a:t>
            </a:r>
            <a:endParaRPr lang="en-US" sz="11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8ECF432-8CF3-62D9-3DDA-F2494934AAA1}"/>
              </a:ext>
            </a:extLst>
          </p:cNvPr>
          <p:cNvSpPr txBox="1"/>
          <p:nvPr/>
        </p:nvSpPr>
        <p:spPr>
          <a:xfrm>
            <a:off x="10487774" y="1179938"/>
            <a:ext cx="805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vaccine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22FAC03-E35E-6759-621D-D805C48A1DC9}"/>
              </a:ext>
            </a:extLst>
          </p:cNvPr>
          <p:cNvSpPr txBox="1"/>
          <p:nvPr/>
        </p:nvSpPr>
        <p:spPr>
          <a:xfrm>
            <a:off x="10141178" y="1131666"/>
            <a:ext cx="548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V</a:t>
            </a:r>
          </a:p>
        </p:txBody>
      </p:sp>
      <p:sp>
        <p:nvSpPr>
          <p:cNvPr id="77" name="Diamond 76">
            <a:extLst>
              <a:ext uri="{FF2B5EF4-FFF2-40B4-BE49-F238E27FC236}">
                <a16:creationId xmlns:a16="http://schemas.microsoft.com/office/drawing/2014/main" id="{7C693EDC-EE37-9A73-BE50-D653C47876C7}"/>
              </a:ext>
            </a:extLst>
          </p:cNvPr>
          <p:cNvSpPr/>
          <p:nvPr/>
        </p:nvSpPr>
        <p:spPr>
          <a:xfrm>
            <a:off x="10163717" y="565014"/>
            <a:ext cx="274894" cy="227524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1DBD756-D15A-CC8F-3806-2F915616DCB6}"/>
              </a:ext>
            </a:extLst>
          </p:cNvPr>
          <p:cNvSpPr/>
          <p:nvPr/>
        </p:nvSpPr>
        <p:spPr>
          <a:xfrm>
            <a:off x="10190778" y="261285"/>
            <a:ext cx="224671" cy="20776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59487930-9370-E1D7-5A5B-42D50289EB7C}"/>
              </a:ext>
            </a:extLst>
          </p:cNvPr>
          <p:cNvSpPr/>
          <p:nvPr/>
        </p:nvSpPr>
        <p:spPr>
          <a:xfrm>
            <a:off x="974102" y="4554344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E66FA9C3-CAD6-F0F2-3AD1-EB28C788049B}"/>
              </a:ext>
            </a:extLst>
          </p:cNvPr>
          <p:cNvSpPr/>
          <p:nvPr/>
        </p:nvSpPr>
        <p:spPr>
          <a:xfrm>
            <a:off x="1006505" y="2369158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4CA637CF-DD32-9E25-74EB-396153B3B5A1}"/>
              </a:ext>
            </a:extLst>
          </p:cNvPr>
          <p:cNvSpPr/>
          <p:nvPr/>
        </p:nvSpPr>
        <p:spPr>
          <a:xfrm>
            <a:off x="1008748" y="1295909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A0CE657-DC38-D5AA-B277-951EF1463A26}"/>
              </a:ext>
            </a:extLst>
          </p:cNvPr>
          <p:cNvSpPr txBox="1"/>
          <p:nvPr/>
        </p:nvSpPr>
        <p:spPr>
          <a:xfrm>
            <a:off x="305618" y="2061203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2</a:t>
            </a:r>
            <a:r>
              <a:rPr lang="en-US" altLang="ko-KR" b="1" baseline="30000" dirty="0">
                <a:solidFill>
                  <a:schemeClr val="tx1"/>
                </a:solidFill>
              </a:rPr>
              <a:t>nd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2EDB5D6A-E38F-3C68-C43B-47523D5C492E}"/>
              </a:ext>
            </a:extLst>
          </p:cNvPr>
          <p:cNvCxnSpPr>
            <a:cxnSpLocks/>
          </p:cNvCxnSpPr>
          <p:nvPr/>
        </p:nvCxnSpPr>
        <p:spPr>
          <a:xfrm>
            <a:off x="630243" y="5870803"/>
            <a:ext cx="92767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Diamond 153">
            <a:extLst>
              <a:ext uri="{FF2B5EF4-FFF2-40B4-BE49-F238E27FC236}">
                <a16:creationId xmlns:a16="http://schemas.microsoft.com/office/drawing/2014/main" id="{A40B37B7-1D9C-305E-2CC0-A1F590BD7BAE}"/>
              </a:ext>
            </a:extLst>
          </p:cNvPr>
          <p:cNvSpPr/>
          <p:nvPr/>
        </p:nvSpPr>
        <p:spPr>
          <a:xfrm>
            <a:off x="1963852" y="5596603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F5881C28-5FD4-5963-824B-1388036BC802}"/>
              </a:ext>
            </a:extLst>
          </p:cNvPr>
          <p:cNvSpPr/>
          <p:nvPr/>
        </p:nvSpPr>
        <p:spPr>
          <a:xfrm>
            <a:off x="4069005" y="5653571"/>
            <a:ext cx="393105" cy="391682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0772198A-0EEA-E5C0-8F8D-D83870626615}"/>
              </a:ext>
            </a:extLst>
          </p:cNvPr>
          <p:cNvSpPr/>
          <p:nvPr/>
        </p:nvSpPr>
        <p:spPr>
          <a:xfrm>
            <a:off x="8978808" y="5652228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DEDC5030-F57B-A04E-A772-FB54EAAB2748}"/>
              </a:ext>
            </a:extLst>
          </p:cNvPr>
          <p:cNvSpPr/>
          <p:nvPr/>
        </p:nvSpPr>
        <p:spPr>
          <a:xfrm>
            <a:off x="985619" y="5663849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62" name="Diamond 161">
            <a:extLst>
              <a:ext uri="{FF2B5EF4-FFF2-40B4-BE49-F238E27FC236}">
                <a16:creationId xmlns:a16="http://schemas.microsoft.com/office/drawing/2014/main" id="{C3E5D938-1C8A-8BDB-7FB2-E50675B20F40}"/>
              </a:ext>
            </a:extLst>
          </p:cNvPr>
          <p:cNvSpPr/>
          <p:nvPr/>
        </p:nvSpPr>
        <p:spPr>
          <a:xfrm>
            <a:off x="7107903" y="5617336"/>
            <a:ext cx="546928" cy="461469"/>
          </a:xfrm>
          <a:prstGeom prst="diamond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5" name="Connector: Curved 164">
            <a:extLst>
              <a:ext uri="{FF2B5EF4-FFF2-40B4-BE49-F238E27FC236}">
                <a16:creationId xmlns:a16="http://schemas.microsoft.com/office/drawing/2014/main" id="{2309FB64-78F9-F009-5AAA-7A21DCD37290}"/>
              </a:ext>
            </a:extLst>
          </p:cNvPr>
          <p:cNvCxnSpPr>
            <a:cxnSpLocks/>
            <a:stCxn id="158" idx="0"/>
            <a:endCxn id="162" idx="0"/>
          </p:cNvCxnSpPr>
          <p:nvPr/>
        </p:nvCxnSpPr>
        <p:spPr>
          <a:xfrm rot="5400000" flipH="1" flipV="1">
            <a:off x="5805345" y="4077550"/>
            <a:ext cx="36235" cy="3115809"/>
          </a:xfrm>
          <a:prstGeom prst="curvedConnector3">
            <a:avLst>
              <a:gd name="adj1" fmla="val 1204043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04F0CCB-EF1C-1D43-79F0-E0566D7769CB}"/>
              </a:ext>
            </a:extLst>
          </p:cNvPr>
          <p:cNvSpPr txBox="1"/>
          <p:nvPr/>
        </p:nvSpPr>
        <p:spPr>
          <a:xfrm>
            <a:off x="10481042" y="853645"/>
            <a:ext cx="18783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Segoe UI Web (West European)"/>
              </a:rPr>
              <a:t>Asymptomatic/Confirmed</a:t>
            </a:r>
            <a:endParaRPr lang="en-US" sz="1100" dirty="0"/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13C87757-B499-0EA3-A026-2FB72E2991BD}"/>
              </a:ext>
            </a:extLst>
          </p:cNvPr>
          <p:cNvSpPr/>
          <p:nvPr/>
        </p:nvSpPr>
        <p:spPr>
          <a:xfrm>
            <a:off x="10165026" y="889067"/>
            <a:ext cx="274894" cy="227524"/>
          </a:xfrm>
          <a:prstGeom prst="diamond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Connector: Curved 46">
            <a:extLst>
              <a:ext uri="{FF2B5EF4-FFF2-40B4-BE49-F238E27FC236}">
                <a16:creationId xmlns:a16="http://schemas.microsoft.com/office/drawing/2014/main" id="{002AC9D6-E9DC-F530-6E6F-66AEA51B65A7}"/>
              </a:ext>
            </a:extLst>
          </p:cNvPr>
          <p:cNvCxnSpPr>
            <a:cxnSpLocks/>
            <a:stCxn id="115" idx="0"/>
            <a:endCxn id="23" idx="0"/>
          </p:cNvCxnSpPr>
          <p:nvPr/>
        </p:nvCxnSpPr>
        <p:spPr>
          <a:xfrm rot="16200000" flipH="1">
            <a:off x="2725936" y="-241237"/>
            <a:ext cx="12310" cy="3086603"/>
          </a:xfrm>
          <a:prstGeom prst="curvedConnector3">
            <a:avLst>
              <a:gd name="adj1" fmla="val -1857027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46">
            <a:extLst>
              <a:ext uri="{FF2B5EF4-FFF2-40B4-BE49-F238E27FC236}">
                <a16:creationId xmlns:a16="http://schemas.microsoft.com/office/drawing/2014/main" id="{B3114D6D-8750-D449-81A4-A4FAA64E6069}"/>
              </a:ext>
            </a:extLst>
          </p:cNvPr>
          <p:cNvCxnSpPr>
            <a:cxnSpLocks/>
            <a:stCxn id="85" idx="0"/>
            <a:endCxn id="31" idx="0"/>
          </p:cNvCxnSpPr>
          <p:nvPr/>
        </p:nvCxnSpPr>
        <p:spPr>
          <a:xfrm rot="16200000" flipH="1">
            <a:off x="2729107" y="826598"/>
            <a:ext cx="3726" cy="3088847"/>
          </a:xfrm>
          <a:prstGeom prst="curvedConnector3">
            <a:avLst>
              <a:gd name="adj1" fmla="val -613526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ctor: Curved 46">
            <a:extLst>
              <a:ext uri="{FF2B5EF4-FFF2-40B4-BE49-F238E27FC236}">
                <a16:creationId xmlns:a16="http://schemas.microsoft.com/office/drawing/2014/main" id="{D08D1A80-7DEF-1616-9F52-C41DE6BF8F3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96704" y="2993689"/>
            <a:ext cx="3726" cy="3088847"/>
          </a:xfrm>
          <a:prstGeom prst="curvedConnector3">
            <a:avLst>
              <a:gd name="adj1" fmla="val -13804348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or: Curved 46">
            <a:extLst>
              <a:ext uri="{FF2B5EF4-FFF2-40B4-BE49-F238E27FC236}">
                <a16:creationId xmlns:a16="http://schemas.microsoft.com/office/drawing/2014/main" id="{F02EA5D9-8683-1FF4-D81F-4A3053FCA219}"/>
              </a:ext>
            </a:extLst>
          </p:cNvPr>
          <p:cNvCxnSpPr>
            <a:cxnSpLocks/>
            <a:stCxn id="37" idx="0"/>
            <a:endCxn id="41" idx="0"/>
          </p:cNvCxnSpPr>
          <p:nvPr/>
        </p:nvCxnSpPr>
        <p:spPr>
          <a:xfrm rot="16200000" flipH="1">
            <a:off x="3219191" y="3493706"/>
            <a:ext cx="60464" cy="2047249"/>
          </a:xfrm>
          <a:prstGeom prst="curvedConnector3">
            <a:avLst>
              <a:gd name="adj1" fmla="val -37807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nector: Curved 46">
            <a:extLst>
              <a:ext uri="{FF2B5EF4-FFF2-40B4-BE49-F238E27FC236}">
                <a16:creationId xmlns:a16="http://schemas.microsoft.com/office/drawing/2014/main" id="{5323BA84-2192-530A-85F9-284D5576854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92306" y="4117955"/>
            <a:ext cx="3726" cy="3088847"/>
          </a:xfrm>
          <a:prstGeom prst="curvedConnector3">
            <a:avLst>
              <a:gd name="adj1" fmla="val -13804348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nector: Curved 46">
            <a:extLst>
              <a:ext uri="{FF2B5EF4-FFF2-40B4-BE49-F238E27FC236}">
                <a16:creationId xmlns:a16="http://schemas.microsoft.com/office/drawing/2014/main" id="{1CF13654-4AED-8559-0E50-D7536D169E77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27941" y="4617748"/>
            <a:ext cx="60464" cy="2047249"/>
          </a:xfrm>
          <a:prstGeom prst="curvedConnector3">
            <a:avLst>
              <a:gd name="adj1" fmla="val -378076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E3036F96-3A82-0162-D78D-8C354B5857A7}"/>
              </a:ext>
            </a:extLst>
          </p:cNvPr>
          <p:cNvSpPr txBox="1"/>
          <p:nvPr/>
        </p:nvSpPr>
        <p:spPr>
          <a:xfrm>
            <a:off x="6507733" y="2140641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B05E6821-8849-1940-78AF-0021EBFDD59F}"/>
              </a:ext>
            </a:extLst>
          </p:cNvPr>
          <p:cNvSpPr txBox="1"/>
          <p:nvPr/>
        </p:nvSpPr>
        <p:spPr>
          <a:xfrm>
            <a:off x="6514193" y="4323341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395785B-7578-1047-0D59-6FAB9AD48B26}"/>
              </a:ext>
            </a:extLst>
          </p:cNvPr>
          <p:cNvSpPr txBox="1"/>
          <p:nvPr/>
        </p:nvSpPr>
        <p:spPr>
          <a:xfrm>
            <a:off x="327151" y="957068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en-US" altLang="ko-KR" b="1" baseline="30000" dirty="0">
                <a:solidFill>
                  <a:schemeClr val="tx1"/>
                </a:solidFill>
              </a:rPr>
              <a:t>st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E2C9172-C966-64D5-A3CA-93815500A19A}"/>
              </a:ext>
            </a:extLst>
          </p:cNvPr>
          <p:cNvSpPr txBox="1"/>
          <p:nvPr/>
        </p:nvSpPr>
        <p:spPr>
          <a:xfrm>
            <a:off x="301895" y="3198262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3</a:t>
            </a:r>
            <a:r>
              <a:rPr lang="en-US" altLang="ko-KR" b="1" baseline="30000" dirty="0">
                <a:solidFill>
                  <a:schemeClr val="tx1"/>
                </a:solidFill>
              </a:rPr>
              <a:t>rd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EFB42BD-2592-5E89-0B39-9C58A136267A}"/>
              </a:ext>
            </a:extLst>
          </p:cNvPr>
          <p:cNvSpPr txBox="1"/>
          <p:nvPr/>
        </p:nvSpPr>
        <p:spPr>
          <a:xfrm>
            <a:off x="329049" y="4200051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4</a:t>
            </a:r>
            <a:r>
              <a:rPr lang="en-US" altLang="ko-KR" b="1" baseline="30000" dirty="0">
                <a:solidFill>
                  <a:schemeClr val="tx1"/>
                </a:solidFill>
              </a:rPr>
              <a:t>th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BB6611A-B8C2-B4EF-37B1-F2DD9AD9E494}"/>
              </a:ext>
            </a:extLst>
          </p:cNvPr>
          <p:cNvSpPr txBox="1"/>
          <p:nvPr/>
        </p:nvSpPr>
        <p:spPr>
          <a:xfrm>
            <a:off x="301836" y="5385399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5</a:t>
            </a:r>
            <a:r>
              <a:rPr lang="en-US" altLang="ko-KR" b="1" baseline="30000" dirty="0">
                <a:solidFill>
                  <a:schemeClr val="tx1"/>
                </a:solidFill>
              </a:rPr>
              <a:t>th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11" name="Title 1">
            <a:extLst>
              <a:ext uri="{FF2B5EF4-FFF2-40B4-BE49-F238E27FC236}">
                <a16:creationId xmlns:a16="http://schemas.microsoft.com/office/drawing/2014/main" id="{AB0FE157-AE15-E4F3-227D-30CEDC087B4D}"/>
              </a:ext>
            </a:extLst>
          </p:cNvPr>
          <p:cNvSpPr txBox="1">
            <a:spLocks/>
          </p:cNvSpPr>
          <p:nvPr/>
        </p:nvSpPr>
        <p:spPr>
          <a:xfrm>
            <a:off x="187960" y="151765"/>
            <a:ext cx="10515600" cy="1325563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DATA PREPROCESSING</a:t>
            </a:r>
          </a:p>
        </p:txBody>
      </p:sp>
    </p:spTree>
    <p:extLst>
      <p:ext uri="{BB962C8B-B14F-4D97-AF65-F5344CB8AC3E}">
        <p14:creationId xmlns:p14="http://schemas.microsoft.com/office/powerpoint/2010/main" val="19199239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ACE9DB-FC95-D6E1-3D26-57420D838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38" y="687260"/>
            <a:ext cx="9282881" cy="5687568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CD3AAAE-8DCA-8E8C-AF4D-A7DA301B6E25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E1E34D-793A-FB74-8E3C-50B356530A42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Figure3b: Box plot of S antibody levels, grouped by Post time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BCFBF0-B1F6-7A6D-7189-F776E85AEC6A}"/>
              </a:ext>
            </a:extLst>
          </p:cNvPr>
          <p:cNvSpPr txBox="1"/>
          <p:nvPr/>
        </p:nvSpPr>
        <p:spPr>
          <a:xfrm>
            <a:off x="8267780" y="1665207"/>
            <a:ext cx="35725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Excluding the non-representative group (1-2 months) due to extremely low sample sizes, once the gap between the first surveillance and confirmation is accounted for, individuals with higher S antibody levels are less likely to exhibit severe symptoms.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1D5C0-121E-39E7-DFDF-40BCD043A57D}"/>
              </a:ext>
            </a:extLst>
          </p:cNvPr>
          <p:cNvSpPr/>
          <p:nvPr/>
        </p:nvSpPr>
        <p:spPr>
          <a:xfrm>
            <a:off x="772160" y="3419062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57B7F-91FE-7D87-3CCC-FC805645A355}"/>
              </a:ext>
            </a:extLst>
          </p:cNvPr>
          <p:cNvSpPr/>
          <p:nvPr/>
        </p:nvSpPr>
        <p:spPr>
          <a:xfrm>
            <a:off x="772160" y="2047240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3029FB-AF42-ADC5-4B54-FEBD0FA880F8}"/>
              </a:ext>
            </a:extLst>
          </p:cNvPr>
          <p:cNvSpPr/>
          <p:nvPr/>
        </p:nvSpPr>
        <p:spPr>
          <a:xfrm>
            <a:off x="772160" y="4765484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BB5CD7-2408-74CE-7C6D-CA25BA8C8E25}"/>
              </a:ext>
            </a:extLst>
          </p:cNvPr>
          <p:cNvSpPr txBox="1"/>
          <p:nvPr/>
        </p:nvSpPr>
        <p:spPr>
          <a:xfrm>
            <a:off x="847616" y="2019605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D58D04-862B-0FD3-6A7C-3393FFF8F7D1}"/>
              </a:ext>
            </a:extLst>
          </p:cNvPr>
          <p:cNvSpPr txBox="1"/>
          <p:nvPr/>
        </p:nvSpPr>
        <p:spPr>
          <a:xfrm>
            <a:off x="854592" y="4712449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52535F-79EF-9E6C-284D-60A802687ECB}"/>
              </a:ext>
            </a:extLst>
          </p:cNvPr>
          <p:cNvSpPr txBox="1"/>
          <p:nvPr/>
        </p:nvSpPr>
        <p:spPr>
          <a:xfrm>
            <a:off x="847616" y="3428258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9DAA09-8ED3-DE90-64BD-17B6D75116A3}"/>
              </a:ext>
            </a:extLst>
          </p:cNvPr>
          <p:cNvSpPr/>
          <p:nvPr/>
        </p:nvSpPr>
        <p:spPr>
          <a:xfrm>
            <a:off x="1108363" y="1094508"/>
            <a:ext cx="1939637" cy="50762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5821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B9F65F1-B9E0-B710-20B5-293F9E306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79" y="668027"/>
            <a:ext cx="9207186" cy="5619353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BD6FF1F-5069-C22B-F7D1-795A6AEB13F9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F37F152-C0B4-6BDD-7EB7-22DB9D92B0B4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Figure3a: Box plot of S antibody levels, grouped by 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981687-7D4D-96DB-7751-B8D670526C2D}"/>
              </a:ext>
            </a:extLst>
          </p:cNvPr>
          <p:cNvSpPr txBox="1"/>
          <p:nvPr/>
        </p:nvSpPr>
        <p:spPr>
          <a:xfrm>
            <a:off x="8181933" y="1473820"/>
            <a:ext cx="365838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Overall, the sample sizes for asymptomatic groups, particularly those under 60, are quite small. Regarding the older age group, individuals with higher S antibody levels tend to exhibit fewer symptoms.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DA29BD-05D1-66E8-57A6-CF70E31745FC}"/>
              </a:ext>
            </a:extLst>
          </p:cNvPr>
          <p:cNvSpPr/>
          <p:nvPr/>
        </p:nvSpPr>
        <p:spPr>
          <a:xfrm>
            <a:off x="711200" y="3319552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F1F053-C207-6D87-5045-EFF013B0AF2A}"/>
              </a:ext>
            </a:extLst>
          </p:cNvPr>
          <p:cNvSpPr/>
          <p:nvPr/>
        </p:nvSpPr>
        <p:spPr>
          <a:xfrm>
            <a:off x="606175" y="1947730"/>
            <a:ext cx="552065" cy="244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0161F5-9990-5D04-7429-A3545CCB4D3F}"/>
              </a:ext>
            </a:extLst>
          </p:cNvPr>
          <p:cNvSpPr/>
          <p:nvPr/>
        </p:nvSpPr>
        <p:spPr>
          <a:xfrm>
            <a:off x="711200" y="4665974"/>
            <a:ext cx="447040" cy="22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B0EB4F-1B9B-BB4B-6D9C-2021DEFF0088}"/>
              </a:ext>
            </a:extLst>
          </p:cNvPr>
          <p:cNvSpPr txBox="1"/>
          <p:nvPr/>
        </p:nvSpPr>
        <p:spPr>
          <a:xfrm>
            <a:off x="786656" y="1920095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4.0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278297-AE66-7885-0DCD-EA9C5712C420}"/>
              </a:ext>
            </a:extLst>
          </p:cNvPr>
          <p:cNvSpPr txBox="1"/>
          <p:nvPr/>
        </p:nvSpPr>
        <p:spPr>
          <a:xfrm>
            <a:off x="793632" y="4612939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3.0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F12258F-32FA-F75E-6CCA-95C8006B9613}"/>
              </a:ext>
            </a:extLst>
          </p:cNvPr>
          <p:cNvSpPr txBox="1"/>
          <p:nvPr/>
        </p:nvSpPr>
        <p:spPr>
          <a:xfrm>
            <a:off x="786656" y="3328748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  <a:cs typeface="Times New Roman" panose="02020603050405020304" pitchFamily="18" charset="0"/>
              </a:rPr>
              <a:t>10</a:t>
            </a:r>
            <a:r>
              <a:rPr lang="en-US" sz="1200" baseline="30000" dirty="0">
                <a:latin typeface="+mj-lt"/>
                <a:cs typeface="Times New Roman" panose="02020603050405020304" pitchFamily="18" charset="0"/>
              </a:rPr>
              <a:t>3.5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164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4F6E54-DE7C-B7BD-6CF3-C5FC97FF7549}"/>
              </a:ext>
            </a:extLst>
          </p:cNvPr>
          <p:cNvSpPr txBox="1"/>
          <p:nvPr/>
        </p:nvSpPr>
        <p:spPr>
          <a:xfrm>
            <a:off x="229845" y="140508"/>
            <a:ext cx="9334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Other cases needed to be carefully considered ?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CC3FC8-B3F0-A2A1-ADE1-DE6D5171E227}"/>
              </a:ext>
            </a:extLst>
          </p:cNvPr>
          <p:cNvCxnSpPr>
            <a:cxnSpLocks/>
          </p:cNvCxnSpPr>
          <p:nvPr/>
        </p:nvCxnSpPr>
        <p:spPr>
          <a:xfrm>
            <a:off x="1138193" y="2095237"/>
            <a:ext cx="9334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>
            <a:extLst>
              <a:ext uri="{FF2B5EF4-FFF2-40B4-BE49-F238E27FC236}">
                <a16:creationId xmlns:a16="http://schemas.microsoft.com/office/drawing/2014/main" id="{F13CFD8B-C2F9-B91C-4C2E-54733E49F14C}"/>
              </a:ext>
            </a:extLst>
          </p:cNvPr>
          <p:cNvSpPr/>
          <p:nvPr/>
        </p:nvSpPr>
        <p:spPr>
          <a:xfrm>
            <a:off x="7200488" y="1853111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9DD2B99-6055-5BAA-ACA2-7665BFFF7CB2}"/>
              </a:ext>
            </a:extLst>
          </p:cNvPr>
          <p:cNvSpPr/>
          <p:nvPr/>
        </p:nvSpPr>
        <p:spPr>
          <a:xfrm>
            <a:off x="4593190" y="1899396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1DD0DFC-F620-C43E-0617-5260291D03A8}"/>
              </a:ext>
            </a:extLst>
          </p:cNvPr>
          <p:cNvSpPr/>
          <p:nvPr/>
        </p:nvSpPr>
        <p:spPr>
          <a:xfrm>
            <a:off x="9493160" y="1922898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Connector: Curved 46">
            <a:extLst>
              <a:ext uri="{FF2B5EF4-FFF2-40B4-BE49-F238E27FC236}">
                <a16:creationId xmlns:a16="http://schemas.microsoft.com/office/drawing/2014/main" id="{3E40BF25-9775-1725-E690-23E8F5AA8D63}"/>
              </a:ext>
            </a:extLst>
          </p:cNvPr>
          <p:cNvCxnSpPr>
            <a:stCxn id="6" idx="0"/>
            <a:endCxn id="5" idx="0"/>
          </p:cNvCxnSpPr>
          <p:nvPr/>
        </p:nvCxnSpPr>
        <p:spPr>
          <a:xfrm rot="5400000" flipH="1" flipV="1">
            <a:off x="6108705" y="534150"/>
            <a:ext cx="46285" cy="2684209"/>
          </a:xfrm>
          <a:prstGeom prst="curvedConnector3">
            <a:avLst>
              <a:gd name="adj1" fmla="val 1087793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AA0851DD-8266-1078-711A-8A02C77109C2}"/>
              </a:ext>
            </a:extLst>
          </p:cNvPr>
          <p:cNvSpPr/>
          <p:nvPr/>
        </p:nvSpPr>
        <p:spPr>
          <a:xfrm>
            <a:off x="1523098" y="1887086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10" name="Connector: Curved 46">
            <a:extLst>
              <a:ext uri="{FF2B5EF4-FFF2-40B4-BE49-F238E27FC236}">
                <a16:creationId xmlns:a16="http://schemas.microsoft.com/office/drawing/2014/main" id="{2743928B-4C42-EE3C-F5EC-C522C9A8E219}"/>
              </a:ext>
            </a:extLst>
          </p:cNvPr>
          <p:cNvCxnSpPr>
            <a:cxnSpLocks/>
            <a:stCxn id="9" idx="0"/>
            <a:endCxn id="6" idx="0"/>
          </p:cNvCxnSpPr>
          <p:nvPr/>
        </p:nvCxnSpPr>
        <p:spPr>
          <a:xfrm rot="16200000" flipH="1">
            <a:off x="3240286" y="349940"/>
            <a:ext cx="12310" cy="3086603"/>
          </a:xfrm>
          <a:prstGeom prst="curvedConnector3">
            <a:avLst>
              <a:gd name="adj1" fmla="val -4990755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EB48D43-C7F9-5FD2-9E6F-3E2827E42201}"/>
              </a:ext>
            </a:extLst>
          </p:cNvPr>
          <p:cNvSpPr txBox="1"/>
          <p:nvPr/>
        </p:nvSpPr>
        <p:spPr>
          <a:xfrm>
            <a:off x="829344" y="1493230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en-US" altLang="ko-KR" b="1" baseline="30000" dirty="0">
                <a:solidFill>
                  <a:schemeClr val="tx1"/>
                </a:solidFill>
              </a:rPr>
              <a:t>st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1D28513-58C5-C35D-60B8-CFD9404FF808}"/>
              </a:ext>
            </a:extLst>
          </p:cNvPr>
          <p:cNvSpPr/>
          <p:nvPr/>
        </p:nvSpPr>
        <p:spPr>
          <a:xfrm>
            <a:off x="5951805" y="1883908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Multiply 13">
            <a:extLst>
              <a:ext uri="{FF2B5EF4-FFF2-40B4-BE49-F238E27FC236}">
                <a16:creationId xmlns:a16="http://schemas.microsoft.com/office/drawing/2014/main" id="{0D306588-A916-19E0-18AF-1B5B635BE1EE}"/>
              </a:ext>
            </a:extLst>
          </p:cNvPr>
          <p:cNvSpPr/>
          <p:nvPr/>
        </p:nvSpPr>
        <p:spPr>
          <a:xfrm>
            <a:off x="5878635" y="1171915"/>
            <a:ext cx="506424" cy="429668"/>
          </a:xfrm>
          <a:prstGeom prst="mathMultiply">
            <a:avLst>
              <a:gd name="adj1" fmla="val 10219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5F55FB-879B-BC84-E63B-C54AA0E2AAFC}"/>
              </a:ext>
            </a:extLst>
          </p:cNvPr>
          <p:cNvCxnSpPr>
            <a:cxnSpLocks/>
          </p:cNvCxnSpPr>
          <p:nvPr/>
        </p:nvCxnSpPr>
        <p:spPr>
          <a:xfrm>
            <a:off x="1138193" y="4020177"/>
            <a:ext cx="9334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F0DD76F9-D58D-1345-F3B9-EE051462083E}"/>
              </a:ext>
            </a:extLst>
          </p:cNvPr>
          <p:cNvSpPr/>
          <p:nvPr/>
        </p:nvSpPr>
        <p:spPr>
          <a:xfrm>
            <a:off x="7200488" y="3778051"/>
            <a:ext cx="546928" cy="461469"/>
          </a:xfrm>
          <a:prstGeom prst="diamond">
            <a:avLst/>
          </a:prstGeom>
          <a:pattFill prst="dkVert">
            <a:fgClr>
              <a:srgbClr val="C00000"/>
            </a:fgClr>
            <a:bgClr>
              <a:schemeClr val="bg1"/>
            </a:bgClr>
          </a:patt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B5D1F55-83A2-D089-992E-CE335923EEAC}"/>
              </a:ext>
            </a:extLst>
          </p:cNvPr>
          <p:cNvSpPr/>
          <p:nvPr/>
        </p:nvSpPr>
        <p:spPr>
          <a:xfrm>
            <a:off x="4593190" y="3824336"/>
            <a:ext cx="393105" cy="391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0190A91-4B93-9E19-20F7-107F169E181E}"/>
              </a:ext>
            </a:extLst>
          </p:cNvPr>
          <p:cNvSpPr/>
          <p:nvPr/>
        </p:nvSpPr>
        <p:spPr>
          <a:xfrm>
            <a:off x="9493160" y="3847838"/>
            <a:ext cx="393105" cy="39168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nector: Curved 46">
            <a:extLst>
              <a:ext uri="{FF2B5EF4-FFF2-40B4-BE49-F238E27FC236}">
                <a16:creationId xmlns:a16="http://schemas.microsoft.com/office/drawing/2014/main" id="{7341AB70-1131-83AC-8D40-CB9A4257E9D0}"/>
              </a:ext>
            </a:extLst>
          </p:cNvPr>
          <p:cNvCxnSpPr>
            <a:stCxn id="17" idx="0"/>
            <a:endCxn id="16" idx="0"/>
          </p:cNvCxnSpPr>
          <p:nvPr/>
        </p:nvCxnSpPr>
        <p:spPr>
          <a:xfrm rot="5400000" flipH="1" flipV="1">
            <a:off x="6108705" y="2459090"/>
            <a:ext cx="46285" cy="2684209"/>
          </a:xfrm>
          <a:prstGeom prst="curvedConnector3">
            <a:avLst>
              <a:gd name="adj1" fmla="val 1056926"/>
            </a:avLst>
          </a:prstGeom>
          <a:ln w="1270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6DE3A7E-1C5A-6297-FDB4-7163CF41D480}"/>
              </a:ext>
            </a:extLst>
          </p:cNvPr>
          <p:cNvSpPr/>
          <p:nvPr/>
        </p:nvSpPr>
        <p:spPr>
          <a:xfrm>
            <a:off x="1523098" y="3812026"/>
            <a:ext cx="360084" cy="36817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V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21" name="Connector: Curved 46">
            <a:extLst>
              <a:ext uri="{FF2B5EF4-FFF2-40B4-BE49-F238E27FC236}">
                <a16:creationId xmlns:a16="http://schemas.microsoft.com/office/drawing/2014/main" id="{8DC3129B-8DD3-EE12-24A6-C71BB98C7791}"/>
              </a:ext>
            </a:extLst>
          </p:cNvPr>
          <p:cNvCxnSpPr>
            <a:cxnSpLocks/>
            <a:stCxn id="20" idx="0"/>
            <a:endCxn id="17" idx="0"/>
          </p:cNvCxnSpPr>
          <p:nvPr/>
        </p:nvCxnSpPr>
        <p:spPr>
          <a:xfrm rot="16200000" flipH="1">
            <a:off x="3240286" y="2274880"/>
            <a:ext cx="12310" cy="3086603"/>
          </a:xfrm>
          <a:prstGeom prst="curvedConnector3">
            <a:avLst>
              <a:gd name="adj1" fmla="val -5571080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8AA1A88-5AA4-D0F1-87EE-92EE0BFF96FE}"/>
              </a:ext>
            </a:extLst>
          </p:cNvPr>
          <p:cNvSpPr txBox="1"/>
          <p:nvPr/>
        </p:nvSpPr>
        <p:spPr>
          <a:xfrm>
            <a:off x="829344" y="3418170"/>
            <a:ext cx="241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2</a:t>
            </a:r>
            <a:r>
              <a:rPr lang="en-US" altLang="ko-KR" b="1" baseline="30000" dirty="0">
                <a:solidFill>
                  <a:schemeClr val="tx1"/>
                </a:solidFill>
              </a:rPr>
              <a:t>nd</a:t>
            </a:r>
            <a:r>
              <a:rPr lang="en-US" altLang="ko-KR" b="1" dirty="0">
                <a:solidFill>
                  <a:schemeClr val="tx1"/>
                </a:solidFill>
              </a:rPr>
              <a:t> Case</a:t>
            </a:r>
          </a:p>
        </p:txBody>
      </p:sp>
      <p:sp>
        <p:nvSpPr>
          <p:cNvPr id="25" name="Diamond 24">
            <a:extLst>
              <a:ext uri="{FF2B5EF4-FFF2-40B4-BE49-F238E27FC236}">
                <a16:creationId xmlns:a16="http://schemas.microsoft.com/office/drawing/2014/main" id="{9D59445C-8140-E883-630B-C9289DFEC758}"/>
              </a:ext>
            </a:extLst>
          </p:cNvPr>
          <p:cNvSpPr/>
          <p:nvPr/>
        </p:nvSpPr>
        <p:spPr>
          <a:xfrm>
            <a:off x="2896066" y="3787502"/>
            <a:ext cx="546928" cy="461469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Connector: Curved 46">
            <a:extLst>
              <a:ext uri="{FF2B5EF4-FFF2-40B4-BE49-F238E27FC236}">
                <a16:creationId xmlns:a16="http://schemas.microsoft.com/office/drawing/2014/main" id="{F63A3350-9BCB-7D0B-58A8-C4D6CC5D8C80}"/>
              </a:ext>
            </a:extLst>
          </p:cNvPr>
          <p:cNvCxnSpPr>
            <a:cxnSpLocks/>
            <a:stCxn id="25" idx="0"/>
            <a:endCxn id="17" idx="0"/>
          </p:cNvCxnSpPr>
          <p:nvPr/>
        </p:nvCxnSpPr>
        <p:spPr>
          <a:xfrm rot="16200000" flipH="1">
            <a:off x="3961219" y="2995813"/>
            <a:ext cx="36834" cy="1620213"/>
          </a:xfrm>
          <a:prstGeom prst="curvedConnector3">
            <a:avLst>
              <a:gd name="adj1" fmla="val -620622"/>
            </a:avLst>
          </a:prstGeom>
          <a:ln>
            <a:solidFill>
              <a:schemeClr val="accent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AD9838E-F59D-72BD-0ED8-A72C97641712}"/>
              </a:ext>
            </a:extLst>
          </p:cNvPr>
          <p:cNvSpPr txBox="1"/>
          <p:nvPr/>
        </p:nvSpPr>
        <p:spPr>
          <a:xfrm>
            <a:off x="4307585" y="4248971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1</a:t>
            </a:r>
            <a:r>
              <a:rPr lang="en-US" sz="1400" b="1" i="1" baseline="30000" dirty="0"/>
              <a:t>st</a:t>
            </a:r>
            <a:r>
              <a:rPr lang="en-US" sz="1400" b="1" i="1" dirty="0"/>
              <a:t> Survey</a:t>
            </a:r>
          </a:p>
          <a:p>
            <a:r>
              <a:rPr lang="en-US" sz="1400" i="1" dirty="0"/>
              <a:t>- IF any Symptom before?</a:t>
            </a:r>
          </a:p>
          <a:p>
            <a:r>
              <a:rPr lang="en-US" sz="1400" i="1" dirty="0"/>
              <a:t>- Yes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2C44033-C1DB-3C1D-DF19-4DF1050703AC}"/>
              </a:ext>
            </a:extLst>
          </p:cNvPr>
          <p:cNvSpPr txBox="1"/>
          <p:nvPr/>
        </p:nvSpPr>
        <p:spPr>
          <a:xfrm>
            <a:off x="9321355" y="4239519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2</a:t>
            </a:r>
            <a:r>
              <a:rPr lang="en-US" sz="1400" b="1" i="1" baseline="30000" dirty="0"/>
              <a:t>nd</a:t>
            </a:r>
            <a:r>
              <a:rPr lang="en-US" sz="1400" b="1" i="1" dirty="0"/>
              <a:t> Survey</a:t>
            </a:r>
          </a:p>
          <a:p>
            <a:r>
              <a:rPr lang="en-US" sz="1400" i="1" dirty="0"/>
              <a:t>- IF any Symptom before?</a:t>
            </a:r>
          </a:p>
          <a:p>
            <a:r>
              <a:rPr lang="en-US" sz="1400" i="1" dirty="0"/>
              <a:t>- Yes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DA9BE6F-2CF8-C8B2-ADE1-92EBD8449AED}"/>
              </a:ext>
            </a:extLst>
          </p:cNvPr>
          <p:cNvSpPr txBox="1"/>
          <p:nvPr/>
        </p:nvSpPr>
        <p:spPr>
          <a:xfrm>
            <a:off x="7045711" y="4262304"/>
            <a:ext cx="2302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rgbClr val="FF0000"/>
                </a:solidFill>
              </a:rPr>
              <a:t>2</a:t>
            </a:r>
            <a:r>
              <a:rPr lang="en-US" sz="1400" b="1" i="1" baseline="30000" dirty="0">
                <a:solidFill>
                  <a:srgbClr val="FF0000"/>
                </a:solidFill>
              </a:rPr>
              <a:t>nd</a:t>
            </a:r>
            <a:r>
              <a:rPr lang="en-US" sz="1400" b="1" i="1" dirty="0">
                <a:solidFill>
                  <a:srgbClr val="FF0000"/>
                </a:solidFill>
              </a:rPr>
              <a:t> confirmation</a:t>
            </a:r>
          </a:p>
          <a:p>
            <a:r>
              <a:rPr lang="en-US" sz="1400" i="1" dirty="0">
                <a:solidFill>
                  <a:srgbClr val="FF0000"/>
                </a:solidFill>
              </a:rPr>
              <a:t>- Asymptomatic ? </a:t>
            </a:r>
          </a:p>
          <a:p>
            <a:r>
              <a:rPr lang="en-US" sz="1400" i="1" dirty="0">
                <a:solidFill>
                  <a:srgbClr val="FF0000"/>
                </a:solidFill>
              </a:rPr>
              <a:t>- Symptomatic?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EF7F77-C592-7B2C-6330-F5AD975A1F62}"/>
              </a:ext>
            </a:extLst>
          </p:cNvPr>
          <p:cNvSpPr txBox="1"/>
          <p:nvPr/>
        </p:nvSpPr>
        <p:spPr>
          <a:xfrm>
            <a:off x="2594352" y="4258421"/>
            <a:ext cx="23027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1</a:t>
            </a:r>
            <a:r>
              <a:rPr lang="en-US" sz="1400" b="1" i="1" baseline="30000" dirty="0"/>
              <a:t>st</a:t>
            </a:r>
            <a:r>
              <a:rPr lang="en-US" sz="1400" b="1" i="1" dirty="0"/>
              <a:t> confirmation</a:t>
            </a:r>
          </a:p>
          <a:p>
            <a:r>
              <a:rPr lang="en-US" sz="1400" i="1" dirty="0"/>
              <a:t>- Symptomatic!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AA3EA32-2E20-E14C-C302-D285764B9CF3}"/>
              </a:ext>
            </a:extLst>
          </p:cNvPr>
          <p:cNvSpPr txBox="1"/>
          <p:nvPr/>
        </p:nvSpPr>
        <p:spPr>
          <a:xfrm>
            <a:off x="8197093" y="1539407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D620563-9811-1C10-17AD-666E51EB3AFE}"/>
              </a:ext>
            </a:extLst>
          </p:cNvPr>
          <p:cNvSpPr txBox="1"/>
          <p:nvPr/>
        </p:nvSpPr>
        <p:spPr>
          <a:xfrm>
            <a:off x="8197092" y="3464288"/>
            <a:ext cx="2501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FF0000"/>
                </a:solidFill>
              </a:rPr>
              <a:t>EXCLUDE</a:t>
            </a:r>
          </a:p>
        </p:txBody>
      </p:sp>
    </p:spTree>
    <p:extLst>
      <p:ext uri="{BB962C8B-B14F-4D97-AF65-F5344CB8AC3E}">
        <p14:creationId xmlns:p14="http://schemas.microsoft.com/office/powerpoint/2010/main" val="4976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24998D-354E-8DAA-BB10-7F01FE53B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679" y="570619"/>
            <a:ext cx="9828147" cy="621416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68054BC-7074-AAA0-6D7D-84BB7A36F378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E5AF8AA-9353-93E8-0169-6F47BD3B16DE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Table1: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for case-based cohort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44881-0860-C4AA-ABE5-65D739C1E24C}"/>
              </a:ext>
            </a:extLst>
          </p:cNvPr>
          <p:cNvSpPr txBox="1"/>
          <p:nvPr/>
        </p:nvSpPr>
        <p:spPr>
          <a:xfrm>
            <a:off x="10269834" y="2623930"/>
            <a:ext cx="1216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N antibody</a:t>
            </a:r>
          </a:p>
          <a:p>
            <a:r>
              <a:rPr lang="en-US" dirty="0">
                <a:highlight>
                  <a:srgbClr val="00FF00"/>
                </a:highlight>
              </a:rPr>
              <a:t>category</a:t>
            </a:r>
          </a:p>
        </p:txBody>
      </p:sp>
    </p:spTree>
    <p:extLst>
      <p:ext uri="{BB962C8B-B14F-4D97-AF65-F5344CB8AC3E}">
        <p14:creationId xmlns:p14="http://schemas.microsoft.com/office/powerpoint/2010/main" val="3663352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5D5670-3C09-8A9B-4035-9B6A2A845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79" y="570619"/>
            <a:ext cx="10074965" cy="5529099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4C1FD1A-00E0-CA6A-3574-4A577E97E1E9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0355B6C-6EF8-F136-E2B9-8AB4CAB2B848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 analysis with forest plot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40F805-9061-0E41-09B5-C484EBC04F34}"/>
              </a:ext>
            </a:extLst>
          </p:cNvPr>
          <p:cNvSpPr txBox="1"/>
          <p:nvPr/>
        </p:nvSpPr>
        <p:spPr>
          <a:xfrm>
            <a:off x="1143000" y="6259901"/>
            <a:ext cx="6758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risk odds of population with vac-induced is 25(e^3.2) times than the  hybrid-induced ones.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897083-E51A-7743-B40E-3B74BC8B5CC4}"/>
              </a:ext>
            </a:extLst>
          </p:cNvPr>
          <p:cNvSpPr txBox="1"/>
          <p:nvPr/>
        </p:nvSpPr>
        <p:spPr>
          <a:xfrm>
            <a:off x="9756766" y="5936735"/>
            <a:ext cx="2304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00"/>
                </a:highlight>
              </a:rPr>
              <a:t>N antibody before the </a:t>
            </a:r>
          </a:p>
          <a:p>
            <a:r>
              <a:rPr lang="en-US" dirty="0">
                <a:highlight>
                  <a:srgbClr val="00FF00"/>
                </a:highlight>
              </a:rPr>
              <a:t>S antibody level</a:t>
            </a:r>
          </a:p>
        </p:txBody>
      </p:sp>
    </p:spTree>
    <p:extLst>
      <p:ext uri="{BB962C8B-B14F-4D97-AF65-F5344CB8AC3E}">
        <p14:creationId xmlns:p14="http://schemas.microsoft.com/office/powerpoint/2010/main" val="1191277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C7C24B-60D4-F873-C157-C3D2CD8D1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678" y="570619"/>
            <a:ext cx="8965051" cy="52885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0FA657-80E0-66A5-AB90-31DCF74A0EDC}"/>
              </a:ext>
            </a:extLst>
          </p:cNvPr>
          <p:cNvSpPr txBox="1"/>
          <p:nvPr/>
        </p:nvSpPr>
        <p:spPr>
          <a:xfrm>
            <a:off x="1014493" y="5764161"/>
            <a:ext cx="87187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Whatever the age group, the average S antibody level of objects with infection between 1</a:t>
            </a:r>
            <a:r>
              <a:rPr lang="en-US" sz="1400" i="1" baseline="30000" dirty="0"/>
              <a:t>st</a:t>
            </a:r>
            <a:r>
              <a:rPr lang="en-US" sz="1400" i="1" dirty="0"/>
              <a:t> and 2</a:t>
            </a:r>
            <a:r>
              <a:rPr lang="en-US" sz="1400" i="1" baseline="30000" dirty="0"/>
              <a:t>nd</a:t>
            </a:r>
            <a:r>
              <a:rPr lang="en-US" sz="1400" i="1" dirty="0"/>
              <a:t> survey is obviously</a:t>
            </a:r>
          </a:p>
          <a:p>
            <a:r>
              <a:rPr lang="en-US" sz="1400" i="1" dirty="0"/>
              <a:t>lower than  those without infection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12FBAEE-28BF-C4C2-98E9-F48B1C687D3D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932B44-6867-68D2-4BAA-524B67570C30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Figure2a: Box plot of S antibody levels, grouped by 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652473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5E1280-BB95-6B57-FC20-B11297E6F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190" y="643466"/>
            <a:ext cx="909562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860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00B398-809F-680C-E878-2C27AD77059D}"/>
              </a:ext>
            </a:extLst>
          </p:cNvPr>
          <p:cNvSpPr txBox="1"/>
          <p:nvPr/>
        </p:nvSpPr>
        <p:spPr>
          <a:xfrm>
            <a:off x="351679" y="293620"/>
            <a:ext cx="8965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 Plot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FD891B-A5BD-1D18-8918-83768A59352C}"/>
              </a:ext>
            </a:extLst>
          </p:cNvPr>
          <p:cNvCxnSpPr>
            <a:cxnSpLocks/>
          </p:cNvCxnSpPr>
          <p:nvPr/>
        </p:nvCxnSpPr>
        <p:spPr>
          <a:xfrm>
            <a:off x="351679" y="570619"/>
            <a:ext cx="102275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4B58A8B-3D7F-A5E5-7F0E-7F89B875B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209" y="605419"/>
            <a:ext cx="9215581" cy="568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796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AE5F2A7-E99B-4239-B419-B8353F448799}"/>
              </a:ext>
            </a:extLst>
          </p:cNvPr>
          <p:cNvSpPr txBox="1">
            <a:spLocks/>
          </p:cNvSpPr>
          <p:nvPr/>
        </p:nvSpPr>
        <p:spPr>
          <a:xfrm>
            <a:off x="342527" y="159872"/>
            <a:ext cx="10515600" cy="65024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+mn-lt"/>
                <a:cs typeface="Times New Roman" panose="02020603050405020304" pitchFamily="18" charset="0"/>
              </a:rPr>
              <a:t>Discussion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11A91-127F-A7CF-FEE0-7F0A04628FE4}"/>
              </a:ext>
            </a:extLst>
          </p:cNvPr>
          <p:cNvSpPr txBox="1"/>
          <p:nvPr/>
        </p:nvSpPr>
        <p:spPr>
          <a:xfrm>
            <a:off x="243774" y="935225"/>
            <a:ext cx="1132115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Summary: 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Group I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descriptive analysis indicated higher S antibody levels in uninfected individuals, and logistic regression showed that Spike (S) antibody thresholds for a 75% chance of avoiding COVID-19 infection are 6000, 8000, and 10000 for age groups &lt;30, 30-60, and &gt;60, respectively.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Group II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revealed there was no clear relationship between Spike antibody level and the severity of  COVID-19 symptoms. </a:t>
            </a:r>
          </a:p>
          <a:p>
            <a:pPr marL="400050" indent="-400050">
              <a:buFont typeface="+mj-lt"/>
              <a:buAutoNum type="romanLcPeriod"/>
            </a:pP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Population S antibody level threshold can guide appropriate vaccination interval by age group. </a:t>
            </a:r>
          </a:p>
          <a:p>
            <a:pPr marL="400050" indent="-400050">
              <a:buFont typeface="+mj-lt"/>
              <a:buAutoNum type="romanLcPeriod"/>
            </a:pPr>
            <a:r>
              <a:rPr lang="zh-CN" alt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association between S (spike) antibody levels and the severity of symptoms in individuals infected with COVID-19 shows a complex relationship between the immune response and disease outcomes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W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hile higher levels of S antibodies, especially those capable of neutralizing the virus, are generally associated with a more severe initial presentation of symptoms (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Sancilio</a:t>
            </a:r>
            <a:r>
              <a:rPr lang="en-US" b="0" i="0" dirty="0">
                <a:solidFill>
                  <a:srgbClr val="0D0D0D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et al, 2022), they may also indicate a more effective immune response.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Limitations: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Symptom levels can be a wide range but our study data is limited to binary information (Yes/No).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Spike antibody level can not explain the neutralizing antibody, which could be a better predictor for symptom severity. 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Small sample size for those who are infected and asymptomatic individuals, making it difficult to prove a statistically significant difference.</a:t>
            </a: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Longer duration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nof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follow up on RR may be warranted.</a:t>
            </a:r>
          </a:p>
        </p:txBody>
      </p:sp>
      <p:sp>
        <p:nvSpPr>
          <p:cNvPr id="2" name="직사각형 3">
            <a:extLst>
              <a:ext uri="{FF2B5EF4-FFF2-40B4-BE49-F238E27FC236}">
                <a16:creationId xmlns:a16="http://schemas.microsoft.com/office/drawing/2014/main" id="{4D084F17-AD35-8119-C83A-C6E94A19162E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8">
            <a:extLst>
              <a:ext uri="{FF2B5EF4-FFF2-40B4-BE49-F238E27FC236}">
                <a16:creationId xmlns:a16="http://schemas.microsoft.com/office/drawing/2014/main" id="{F76B7568-3DC0-A49D-E1FD-2AFFBC313DB0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413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26E76-A707-8172-6078-470EB9DB1A48}"/>
              </a:ext>
            </a:extLst>
          </p:cNvPr>
          <p:cNvSpPr txBox="1">
            <a:spLocks/>
          </p:cNvSpPr>
          <p:nvPr/>
        </p:nvSpPr>
        <p:spPr>
          <a:xfrm>
            <a:off x="342527" y="130440"/>
            <a:ext cx="10515600" cy="75184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+mn-lt"/>
                <a:cs typeface="Times New Roman" panose="02020603050405020304" pitchFamily="18" charset="0"/>
              </a:rPr>
              <a:t>Reference</a:t>
            </a:r>
            <a:endParaRPr lang="en-US" sz="36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직사각형 3">
            <a:extLst>
              <a:ext uri="{FF2B5EF4-FFF2-40B4-BE49-F238E27FC236}">
                <a16:creationId xmlns:a16="http://schemas.microsoft.com/office/drawing/2014/main" id="{D31B8C70-A797-9627-F05B-EB2F87CD2534}"/>
              </a:ext>
            </a:extLst>
          </p:cNvPr>
          <p:cNvSpPr/>
          <p:nvPr/>
        </p:nvSpPr>
        <p:spPr>
          <a:xfrm flipH="1" flipV="1">
            <a:off x="127233" y="97318"/>
            <a:ext cx="116541" cy="775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8">
            <a:extLst>
              <a:ext uri="{FF2B5EF4-FFF2-40B4-BE49-F238E27FC236}">
                <a16:creationId xmlns:a16="http://schemas.microsoft.com/office/drawing/2014/main" id="{B7F68BC1-4B86-2A1B-DD7B-2C22AB9D687D}"/>
              </a:ext>
            </a:extLst>
          </p:cNvPr>
          <p:cNvSpPr/>
          <p:nvPr/>
        </p:nvSpPr>
        <p:spPr>
          <a:xfrm flipH="1" flipV="1">
            <a:off x="306527" y="97316"/>
            <a:ext cx="36000" cy="7753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B9333E-3698-D631-0D73-F52C7649614F}"/>
              </a:ext>
            </a:extLst>
          </p:cNvPr>
          <p:cNvSpPr txBox="1"/>
          <p:nvPr/>
        </p:nvSpPr>
        <p:spPr>
          <a:xfrm>
            <a:off x="342527" y="882280"/>
            <a:ext cx="10515600" cy="3372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https://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ourworldindata.org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/covid-vaccinations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Amjadi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F., &amp; O'Connell, S. E. (2021). Specific COVID-19 symptoms correlate with high antibody levels against SARS-CoV-2. *AAI*.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Imai, K., Kitagawa, Y., Tabata, S., Kubota, K.,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Nagura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-Ikeda, M., Matsuoka, M., Miyoshi, K., Sakai, J., &amp; all authors. (2021). Antibody response patterns in COVID-19 patients with different levels of disease severity in Japan. *Journal of Medical Virology*.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Goldblatt, D., Fiore-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Gartland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A., Johnson, M., Hunt, A., Bengt, C.,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Zavadska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Snipe, H. D., Brown, J. S., Workman, L.,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H. J.,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Montefiori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Shen, X., Dull, P., Plotkin, S.,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Siber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G., &amp; Ambrosino, D. (2021). Towards a population-based threshold of protection for COVID-19 vaccines. *Vaccine*. </a:t>
            </a:r>
          </a:p>
        </p:txBody>
      </p:sp>
    </p:spTree>
    <p:extLst>
      <p:ext uri="{BB962C8B-B14F-4D97-AF65-F5344CB8AC3E}">
        <p14:creationId xmlns:p14="http://schemas.microsoft.com/office/powerpoint/2010/main" val="2513560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33447</TotalTime>
  <Words>1826</Words>
  <Application>Microsoft Macintosh PowerPoint</Application>
  <PresentationFormat>Widescreen</PresentationFormat>
  <Paragraphs>198</Paragraphs>
  <Slides>26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Segoe UI Web (West European)</vt:lpstr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Trend of Decreased Antibody Titers Among Participants in the Follow-Up Survey  (Total, 9,007 individuals)</vt:lpstr>
      <vt:lpstr>PowerPoint Presentation</vt:lpstr>
      <vt:lpstr>PowerPoint Presentation</vt:lpstr>
      <vt:lpstr>Topic: If S antibody level contribute to COVID-19 symptoms ?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Youngji Jo</dc:creator>
  <cp:lastModifiedBy>Zhang, Franky</cp:lastModifiedBy>
  <cp:revision>200</cp:revision>
  <dcterms:created xsi:type="dcterms:W3CDTF">2023-11-11T14:04:18Z</dcterms:created>
  <dcterms:modified xsi:type="dcterms:W3CDTF">2024-04-05T18:48:32Z</dcterms:modified>
</cp:coreProperties>
</file>

<file path=docProps/thumbnail.jpeg>
</file>